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4" r:id="rId1"/>
    <p:sldMasterId id="2147483958" r:id="rId2"/>
    <p:sldMasterId id="2147483991" r:id="rId3"/>
    <p:sldMasterId id="2147484024" r:id="rId4"/>
    <p:sldMasterId id="2147484057" r:id="rId5"/>
  </p:sldMasterIdLst>
  <p:notesMasterIdLst>
    <p:notesMasterId r:id="rId69"/>
  </p:notesMasterIdLst>
  <p:handoutMasterIdLst>
    <p:handoutMasterId r:id="rId70"/>
  </p:handoutMasterIdLst>
  <p:sldIdLst>
    <p:sldId id="269" r:id="rId6"/>
    <p:sldId id="279" r:id="rId7"/>
    <p:sldId id="2209" r:id="rId8"/>
    <p:sldId id="2208" r:id="rId9"/>
    <p:sldId id="2183" r:id="rId10"/>
    <p:sldId id="2214" r:id="rId11"/>
    <p:sldId id="258" r:id="rId12"/>
    <p:sldId id="298" r:id="rId13"/>
    <p:sldId id="2196" r:id="rId14"/>
    <p:sldId id="2277" r:id="rId15"/>
    <p:sldId id="2262" r:id="rId16"/>
    <p:sldId id="2278" r:id="rId17"/>
    <p:sldId id="2213" r:id="rId18"/>
    <p:sldId id="2210" r:id="rId19"/>
    <p:sldId id="2179" r:id="rId20"/>
    <p:sldId id="2261" r:id="rId21"/>
    <p:sldId id="2276" r:id="rId22"/>
    <p:sldId id="2207" r:id="rId23"/>
    <p:sldId id="2192" r:id="rId24"/>
    <p:sldId id="2189" r:id="rId25"/>
    <p:sldId id="2218" r:id="rId26"/>
    <p:sldId id="2212" r:id="rId27"/>
    <p:sldId id="2215" r:id="rId28"/>
    <p:sldId id="2217" r:id="rId29"/>
    <p:sldId id="2269" r:id="rId30"/>
    <p:sldId id="2229" r:id="rId31"/>
    <p:sldId id="2271" r:id="rId32"/>
    <p:sldId id="2263" r:id="rId33"/>
    <p:sldId id="2219" r:id="rId34"/>
    <p:sldId id="2238" r:id="rId35"/>
    <p:sldId id="2244" r:id="rId36"/>
    <p:sldId id="2245" r:id="rId37"/>
    <p:sldId id="2230" r:id="rId38"/>
    <p:sldId id="2234" r:id="rId39"/>
    <p:sldId id="270" r:id="rId40"/>
    <p:sldId id="271" r:id="rId41"/>
    <p:sldId id="272" r:id="rId42"/>
    <p:sldId id="273" r:id="rId43"/>
    <p:sldId id="274" r:id="rId44"/>
    <p:sldId id="275" r:id="rId45"/>
    <p:sldId id="276" r:id="rId46"/>
    <p:sldId id="277" r:id="rId47"/>
    <p:sldId id="278" r:id="rId48"/>
    <p:sldId id="2235" r:id="rId49"/>
    <p:sldId id="2236" r:id="rId50"/>
    <p:sldId id="2251" r:id="rId51"/>
    <p:sldId id="2205" r:id="rId52"/>
    <p:sldId id="2252" r:id="rId53"/>
    <p:sldId id="2203" r:id="rId54"/>
    <p:sldId id="2237" r:id="rId55"/>
    <p:sldId id="2256" r:id="rId56"/>
    <p:sldId id="2265" r:id="rId57"/>
    <p:sldId id="2201" r:id="rId58"/>
    <p:sldId id="2198" r:id="rId59"/>
    <p:sldId id="2193" r:id="rId60"/>
    <p:sldId id="2185" r:id="rId61"/>
    <p:sldId id="2275" r:id="rId62"/>
    <p:sldId id="2274" r:id="rId63"/>
    <p:sldId id="2167" r:id="rId64"/>
    <p:sldId id="2267" r:id="rId65"/>
    <p:sldId id="2270" r:id="rId66"/>
    <p:sldId id="325" r:id="rId67"/>
    <p:sldId id="288" r:id="rId68"/>
  </p:sldIdLst>
  <p:sldSz cx="9144000" cy="5143500" type="screen16x9"/>
  <p:notesSz cx="6858000" cy="212407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69"/>
            <p14:sldId id="279"/>
            <p14:sldId id="2209"/>
            <p14:sldId id="2208"/>
            <p14:sldId id="2183"/>
            <p14:sldId id="2214"/>
            <p14:sldId id="258"/>
            <p14:sldId id="298"/>
            <p14:sldId id="2196"/>
            <p14:sldId id="2277"/>
            <p14:sldId id="2262"/>
            <p14:sldId id="2278"/>
            <p14:sldId id="2213"/>
            <p14:sldId id="2210"/>
            <p14:sldId id="2179"/>
            <p14:sldId id="2261"/>
          </p14:sldIdLst>
        </p14:section>
        <p14:section name="Covers and front matter designs" id="{F5F9A818-4D97-ED4A-9289-C14312126849}">
          <p14:sldIdLst/>
        </p14:section>
        <p14:section name="Sample slides" id="{F37E1847-B7EB-7546-9490-7462394074F2}">
          <p14:sldIdLst>
            <p14:sldId id="2276"/>
            <p14:sldId id="2207"/>
            <p14:sldId id="2192"/>
            <p14:sldId id="2189"/>
            <p14:sldId id="2218"/>
            <p14:sldId id="2212"/>
            <p14:sldId id="2215"/>
            <p14:sldId id="2217"/>
            <p14:sldId id="2269"/>
            <p14:sldId id="2229"/>
            <p14:sldId id="2271"/>
            <p14:sldId id="2263"/>
            <p14:sldId id="2219"/>
            <p14:sldId id="2238"/>
            <p14:sldId id="2244"/>
            <p14:sldId id="2245"/>
            <p14:sldId id="2230"/>
            <p14:sldId id="2234"/>
            <p14:sldId id="270"/>
            <p14:sldId id="271"/>
            <p14:sldId id="272"/>
            <p14:sldId id="273"/>
            <p14:sldId id="274"/>
            <p14:sldId id="275"/>
            <p14:sldId id="276"/>
            <p14:sldId id="277"/>
            <p14:sldId id="278"/>
            <p14:sldId id="2235"/>
            <p14:sldId id="2236"/>
            <p14:sldId id="2251"/>
            <p14:sldId id="2205"/>
            <p14:sldId id="2252"/>
            <p14:sldId id="2203"/>
            <p14:sldId id="2237"/>
            <p14:sldId id="2256"/>
            <p14:sldId id="2265"/>
            <p14:sldId id="2201"/>
            <p14:sldId id="2198"/>
            <p14:sldId id="2193"/>
            <p14:sldId id="2185"/>
            <p14:sldId id="2275"/>
            <p14:sldId id="2274"/>
            <p14:sldId id="2167"/>
            <p14:sldId id="2267"/>
            <p14:sldId id="2270"/>
            <p14:sldId id="325"/>
            <p14:sldId id="288"/>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FEEF"/>
    <a:srgbClr val="EEEEEE"/>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7"/>
    <p:restoredTop sz="84218"/>
  </p:normalViewPr>
  <p:slideViewPr>
    <p:cSldViewPr snapToGrid="0" snapToObjects="1">
      <p:cViewPr>
        <p:scale>
          <a:sx n="217" d="100"/>
          <a:sy n="217" d="100"/>
        </p:scale>
        <p:origin x="2080" y="672"/>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12/7/19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12/7/19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tnet.github.io/orlean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25165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RSocket</a:t>
            </a:r>
            <a:r>
              <a:rPr lang="en-US" dirty="0"/>
              <a:t>” application/networking protocol is a formal communication protocol that embraces the “reactive” principles.   It enables the following symmetric interaction models via async message passing over a single connection:</a:t>
            </a:r>
          </a:p>
          <a:p>
            <a:pPr marL="171450" indent="-171450">
              <a:buFont typeface="Arial"/>
              <a:buChar char="•"/>
            </a:pPr>
            <a:r>
              <a:rPr lang="en-US" dirty="0"/>
              <a:t>request/response (stream of 1)</a:t>
            </a:r>
          </a:p>
          <a:p>
            <a:pPr marL="171450" indent="-171450">
              <a:buFont typeface="Arial"/>
              <a:buChar char="•"/>
            </a:pPr>
            <a:r>
              <a:rPr lang="en-US" dirty="0"/>
              <a:t>request/stream (finite stream of many)</a:t>
            </a:r>
          </a:p>
          <a:p>
            <a:pPr marL="171450" indent="-171450">
              <a:buFont typeface="Arial"/>
              <a:buChar char="•"/>
            </a:pPr>
            <a:r>
              <a:rPr lang="en-US" dirty="0"/>
              <a:t>fire-and-forget (no response)</a:t>
            </a:r>
          </a:p>
          <a:p>
            <a:pPr marL="171450" indent="-171450">
              <a:buFont typeface="Arial"/>
              <a:buChar char="•"/>
            </a:pPr>
            <a:r>
              <a:rPr lang="en-US" dirty="0"/>
              <a:t>channel (bi-directional streams)</a:t>
            </a:r>
          </a:p>
          <a:p>
            <a:pPr marL="171450" indent="-171450">
              <a:buFont typeface="Arial"/>
              <a:buChar char="•"/>
            </a:pPr>
            <a:endParaRPr lang="en-US" dirty="0"/>
          </a:p>
          <a:p>
            <a:r>
              <a:rPr lang="en-US" dirty="0"/>
              <a:t>It supports session resumption, to allow resuming long-lived streams across different transport connections. This is particularly useful for </a:t>
            </a:r>
            <a:r>
              <a:rPr lang="en-US" dirty="0" err="1"/>
              <a:t>mobile⬄server</a:t>
            </a:r>
            <a:r>
              <a:rPr lang="en-US" dirty="0"/>
              <a:t> communication when network connections drop, switch, and reconnect frequently. </a:t>
            </a:r>
          </a:p>
          <a:p>
            <a:r>
              <a:rPr lang="en-US" dirty="0"/>
              <a:t> - </a:t>
            </a:r>
            <a:r>
              <a:rPr lang="en-US" dirty="0" err="1"/>
              <a:t>Netifi</a:t>
            </a:r>
            <a:r>
              <a:rPr lang="en-US" dirty="0"/>
              <a:t>, Facebook, Pivotal, Alibaba Cloud, </a:t>
            </a:r>
            <a:r>
              <a:rPr lang="en-US" dirty="0" err="1"/>
              <a:t>Lightbend</a:t>
            </a:r>
            <a:r>
              <a:rPr lang="en-US" dirty="0"/>
              <a:t>  (Reactive Foundation / Linux Foundation)</a:t>
            </a:r>
          </a:p>
          <a:p>
            <a:endParaRPr lang="en-US" dirty="0"/>
          </a:p>
          <a:p>
            <a:endParaRPr lang="en-US" dirty="0"/>
          </a:p>
          <a:p>
            <a:r>
              <a:rPr lang="en-US" dirty="0" err="1"/>
              <a:t>Vert.x</a:t>
            </a:r>
            <a:r>
              <a:rPr lang="en-US" dirty="0"/>
              <a:t> - Eclipse Foundation, Red Hat, VMWare, Tim Fox – polyglot, event-driven framework – not Actor model, but Vertical</a:t>
            </a:r>
          </a:p>
          <a:p>
            <a:endParaRPr lang="en-US" dirty="0"/>
          </a:p>
          <a:p>
            <a:r>
              <a:rPr lang="en-US" dirty="0"/>
              <a:t>Pivotal – Reactor – Pivotal /  Spring Reactive </a:t>
            </a:r>
            <a:r>
              <a:rPr lang="en-US" dirty="0" err="1"/>
              <a:t>WebFlux</a:t>
            </a:r>
            <a:r>
              <a:rPr lang="en-US" dirty="0"/>
              <a:t> makes use of the Reactor library – Reactive Streams</a:t>
            </a:r>
          </a:p>
          <a:p>
            <a:endParaRPr lang="en-US" dirty="0"/>
          </a:p>
          <a:p>
            <a:r>
              <a:rPr lang="en-US" dirty="0" err="1"/>
              <a:t>RxJava</a:t>
            </a:r>
            <a:r>
              <a:rPr lang="en-US" dirty="0"/>
              <a:t> – RxJava1 and RxJava2  -  RxJava2 more recent – supports Reactive Streams/Backpressure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06331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Appsody</a:t>
            </a:r>
            <a:r>
              <a:rPr lang="en-US" dirty="0"/>
              <a:t> – developer framework to create apps using Application Stack – cloud native -&gt; ready to deploy to k8s</a:t>
            </a:r>
          </a:p>
          <a:p>
            <a:r>
              <a:rPr lang="en-US" dirty="0"/>
              <a:t>One of the </a:t>
            </a:r>
            <a:r>
              <a:rPr lang="en-US" dirty="0" err="1"/>
              <a:t>stacts</a:t>
            </a:r>
            <a:r>
              <a:rPr lang="en-US" dirty="0"/>
              <a:t> is </a:t>
            </a:r>
            <a:r>
              <a:rPr lang="en-US" dirty="0" err="1"/>
              <a:t>Vert.x</a:t>
            </a:r>
            <a:r>
              <a:rPr lang="en-US" dirty="0"/>
              <a:t> - Eclipse Foundation, Red Hat, VMWare, Tim Fox – polyglot, event-driven framework – not Actor model, but Vertical</a:t>
            </a:r>
          </a:p>
          <a:p>
            <a:r>
              <a:rPr lang="en-US" dirty="0"/>
              <a:t>Event driven and non-blocking.  Concurrency!!   Polyglot – Java, JS, Groovy, Scala and Kotlin Ruby</a:t>
            </a:r>
          </a:p>
          <a:p>
            <a:endParaRPr lang="en-US" dirty="0"/>
          </a:p>
          <a:p>
            <a:r>
              <a:rPr lang="en-US" dirty="0"/>
              <a:t>Cloud Pak for applications – &gt; Spring Web Reactive Framework – </a:t>
            </a:r>
          </a:p>
          <a:p>
            <a:r>
              <a:rPr lang="en-US" dirty="0"/>
              <a:t>Non blocking async event driven – backpressure </a:t>
            </a:r>
            <a:r>
              <a:rPr lang="en-US"/>
              <a:t>- pipeline -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300662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413106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Communicate via Messages</a:t>
            </a:r>
          </a:p>
          <a:p>
            <a:r>
              <a:rPr lang="en-US" dirty="0"/>
              <a:t>Concurrently</a:t>
            </a:r>
          </a:p>
          <a:p>
            <a:r>
              <a:rPr lang="en-US" dirty="0"/>
              <a:t>Isolated Storage</a:t>
            </a:r>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51880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Actors / Lightweight </a:t>
            </a:r>
            <a:r>
              <a:rPr lang="en-US" sz="1200" dirty="0" err="1"/>
              <a:t>v.s</a:t>
            </a:r>
            <a:r>
              <a:rPr lang="en-US" sz="1200" dirty="0"/>
              <a:t>. Threading</a:t>
            </a:r>
          </a:p>
          <a:p>
            <a:endParaRPr lang="en-US" dirty="0"/>
          </a:p>
          <a:p>
            <a:r>
              <a:rPr lang="en-US" dirty="0"/>
              <a:t>I was amazed to see the difference, I observed that with my system I was able to spawn maximum ~2000 threads (live at a time) only But with the same system I was able to spawn ~500,000 actors of </a:t>
            </a:r>
            <a:r>
              <a:rPr lang="en-US" dirty="0" err="1"/>
              <a:t>scala</a:t>
            </a:r>
            <a:r>
              <a:rPr lang="en-US" dirty="0"/>
              <a:t>. </a:t>
            </a:r>
          </a:p>
          <a:p>
            <a:r>
              <a:rPr lang="en-US" dirty="0"/>
              <a:t>Both programs used around 81MB of Heap memory of JVM.</a:t>
            </a:r>
          </a:p>
          <a:p>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49977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Startup Actor system – 3 actors get initialize root (/) /user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1831137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741" lvl="1" indent="-285750">
              <a:buFont typeface="Arial" panose="020B0604020202020204" pitchFamily="34" charset="0"/>
              <a:buChar char="•"/>
            </a:pPr>
            <a:r>
              <a:rPr lang="en-US" sz="1800" dirty="0">
                <a:solidFill>
                  <a:schemeClr val="bg2"/>
                </a:solidFill>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2335486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406190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(Erlang) is based on the idea of workers, </a:t>
            </a:r>
            <a:r>
              <a:rPr lang="en-US" i="1" dirty="0"/>
              <a:t>supervisors</a:t>
            </a:r>
            <a:r>
              <a:rPr lang="en-US" dirty="0"/>
              <a:t>, and a </a:t>
            </a:r>
            <a:r>
              <a:rPr lang="en-US" i="1" dirty="0"/>
              <a:t>supervision tree</a:t>
            </a:r>
            <a:r>
              <a:rPr lang="en-US" dirty="0"/>
              <a:t>. ... A </a:t>
            </a:r>
            <a:r>
              <a:rPr lang="en-US" i="1" dirty="0"/>
              <a:t>supervisor</a:t>
            </a:r>
            <a:r>
              <a:rPr lang="en-US" dirty="0"/>
              <a:t> can restart a worker if something goes wrong. The </a:t>
            </a:r>
            <a:r>
              <a:rPr lang="en-US" i="1" dirty="0"/>
              <a:t>supervision tree</a:t>
            </a:r>
            <a:r>
              <a:rPr lang="en-US" dirty="0"/>
              <a:t> is a hierarchical arrangement of an application into workers and </a:t>
            </a:r>
            <a:r>
              <a:rPr lang="en-US" i="1" dirty="0"/>
              <a:t>supervisors</a:t>
            </a:r>
            <a:r>
              <a:rPr lang="en-US" dirty="0"/>
              <a:t>.</a:t>
            </a:r>
          </a:p>
          <a:p>
            <a:endParaRPr lang="en-US" sz="1200" b="0" i="0" u="none" strike="noStrike" kern="1200" dirty="0">
              <a:solidFill>
                <a:schemeClr val="tx1"/>
              </a:solidFill>
              <a:effectLst/>
              <a:latin typeface="+mn-lt"/>
              <a:ea typeface="+mn-ea"/>
              <a:cs typeface="+mn-cs"/>
            </a:endParaRPr>
          </a:p>
          <a:p>
            <a:r>
              <a:rPr lang="en-US" dirty="0"/>
              <a:t>Each child can be one of three types: </a:t>
            </a:r>
          </a:p>
          <a:p>
            <a:r>
              <a:rPr lang="en-US" dirty="0"/>
              <a:t>a </a:t>
            </a:r>
            <a:r>
              <a:rPr lang="en-US" b="1" dirty="0"/>
              <a:t>permanent</a:t>
            </a:r>
            <a:r>
              <a:rPr lang="en-US" dirty="0"/>
              <a:t> child is always restarted when it dies </a:t>
            </a:r>
          </a:p>
          <a:p>
            <a:r>
              <a:rPr lang="en-US" dirty="0"/>
              <a:t>a </a:t>
            </a:r>
            <a:r>
              <a:rPr lang="en-US" b="1" dirty="0"/>
              <a:t>transient</a:t>
            </a:r>
            <a:r>
              <a:rPr lang="en-US" dirty="0"/>
              <a:t> child is restarted if it dies abnormally </a:t>
            </a:r>
          </a:p>
          <a:p>
            <a:r>
              <a:rPr lang="en-US" dirty="0"/>
              <a:t>a </a:t>
            </a:r>
            <a:r>
              <a:rPr lang="en-US" b="1" dirty="0"/>
              <a:t>temporary</a:t>
            </a:r>
            <a:r>
              <a:rPr lang="en-US" dirty="0"/>
              <a:t> child is never restarted.</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Data in motion – streaming!!!</a:t>
            </a:r>
          </a:p>
          <a:p>
            <a:endParaRPr lang="en-US" sz="1200" b="1" dirty="0"/>
          </a:p>
          <a:p>
            <a:endParaRPr lang="en-US" dirty="0"/>
          </a:p>
          <a:p>
            <a:r>
              <a:rPr lang="en-US" dirty="0" err="1"/>
              <a:t>Paypal</a:t>
            </a:r>
            <a:endParaRPr lang="en-US" dirty="0"/>
          </a:p>
          <a:p>
            <a:r>
              <a:rPr lang="en-US" dirty="0"/>
              <a:t>Verizon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Not silver bullet</a:t>
            </a:r>
          </a:p>
          <a:p>
            <a:pPr marL="285750" indent="-285750">
              <a:buFont typeface="Arial" panose="020B0604020202020204" pitchFamily="34" charset="0"/>
              <a:buChar char="•"/>
            </a:pPr>
            <a:r>
              <a:rPr lang="en-US" dirty="0"/>
              <a:t>Still cases for threads – Office Apps / Photoshop iTunes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427711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line</a:t>
            </a:r>
          </a:p>
          <a:p>
            <a:endParaRPr lang="en-US" dirty="0"/>
          </a:p>
          <a:p>
            <a:r>
              <a:rPr lang="en-US" dirty="0"/>
              <a:t>Orleans - Distributed Virtual Actor Model </a:t>
            </a:r>
            <a:r>
              <a:rPr lang="en-US" dirty="0">
                <a:hlinkClick r:id="rId3"/>
              </a:rPr>
              <a:t>http://dotnet.github.io/orleans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540446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open source</a:t>
            </a:r>
          </a:p>
          <a:p>
            <a:endParaRPr lang="en-US" dirty="0"/>
          </a:p>
          <a:p>
            <a:r>
              <a:rPr lang="en-US" dirty="0"/>
              <a:t>Scala Martin </a:t>
            </a:r>
            <a:r>
              <a:rPr lang="en-US" dirty="0" err="1"/>
              <a:t>Odersky</a:t>
            </a:r>
            <a:endParaRPr lang="en-US" dirty="0"/>
          </a:p>
          <a:p>
            <a:r>
              <a:rPr lang="en-US" dirty="0" err="1"/>
              <a:t>Akka</a:t>
            </a:r>
            <a:endParaRPr lang="en-US" dirty="0"/>
          </a:p>
          <a:p>
            <a:endParaRPr lang="en-US" dirty="0"/>
          </a:p>
          <a:p>
            <a:r>
              <a:rPr lang="en-US" dirty="0" err="1"/>
              <a:t>Lagom</a:t>
            </a:r>
            <a:r>
              <a:rPr lang="en-US" dirty="0"/>
              <a:t> – opinionated – may be easier to build Microservice(system)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1752755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Scala -</a:t>
            </a:r>
          </a:p>
          <a:p>
            <a:r>
              <a:rPr lang="en-US" dirty="0" err="1"/>
              <a:t>Akka</a:t>
            </a:r>
            <a:endParaRPr lang="en-US" dirty="0"/>
          </a:p>
          <a:p>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809018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Comminicate</a:t>
            </a:r>
            <a:r>
              <a:rPr lang="en-US" dirty="0"/>
              <a:t> via Messages via inbox /queues</a:t>
            </a:r>
          </a:p>
          <a:p>
            <a:r>
              <a:rPr lang="en-US" dirty="0"/>
              <a:t>Concurrently</a:t>
            </a:r>
          </a:p>
          <a:p>
            <a:r>
              <a:rPr lang="en-US" dirty="0"/>
              <a:t>Out of order</a:t>
            </a:r>
          </a:p>
          <a:p>
            <a:r>
              <a:rPr lang="en-US" dirty="0"/>
              <a:t>At Most Once ( i.e. may not be delivered – network failure or receiver down )</a:t>
            </a:r>
          </a:p>
          <a:p>
            <a:r>
              <a:rPr lang="en-US" dirty="0"/>
              <a:t>At Least Once ( i.e. receiver may need to deal with duplication )</a:t>
            </a:r>
          </a:p>
          <a:p>
            <a:r>
              <a:rPr lang="en-US" dirty="0"/>
              <a:t>Exactly once - </a:t>
            </a:r>
            <a:r>
              <a:rPr lang="en-US" dirty="0" err="1"/>
              <a:t>impossilbe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28520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3780260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modify Message Inbox too</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341513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00000"/>
              </a:lnSpc>
              <a:buFont typeface="+mj-lt"/>
              <a:buAutoNum type="arabicPeriod"/>
            </a:pPr>
            <a:r>
              <a:rPr lang="en-US" sz="1200" dirty="0"/>
              <a:t>Get 1st Response from from First actor that Completes it’s action - Ignore the subsequent replies</a:t>
            </a:r>
          </a:p>
          <a:p>
            <a:pPr marL="228600" indent="-228600">
              <a:lnSpc>
                <a:spcPct val="100000"/>
              </a:lnSpc>
              <a:buFont typeface="+mj-lt"/>
              <a:buAutoNum type="arabicPeriod"/>
            </a:pPr>
            <a:endParaRPr lang="en-US" sz="1200" dirty="0"/>
          </a:p>
          <a:p>
            <a:pPr marL="228600" indent="-228600">
              <a:lnSpc>
                <a:spcPct val="100000"/>
              </a:lnSpc>
              <a:buFont typeface="+mj-lt"/>
              <a:buAutoNum type="arabicPeriod"/>
            </a:pPr>
            <a:r>
              <a:rPr lang="en-US" sz="1200" dirty="0"/>
              <a:t>Cache One Actor sends messages to the SAME Actor</a:t>
            </a:r>
          </a:p>
          <a:p>
            <a:pPr marL="228600" indent="-228600">
              <a:lnSpc>
                <a:spcPct val="100000"/>
              </a:lnSpc>
              <a:buFont typeface="+mj-lt"/>
              <a:buAutoNum type="arabicPeriod"/>
            </a:pPr>
            <a:r>
              <a:rPr lang="en-US" sz="1200" dirty="0"/>
              <a:t>Remote pub sub – all actors get the SAME message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Scale out / horizontally – Remote</a:t>
            </a:r>
          </a:p>
          <a:p>
            <a:pPr marL="228600" indent="-228600">
              <a:lnSpc>
                <a:spcPct val="100000"/>
              </a:lnSpc>
              <a:buFont typeface="+mj-lt"/>
              <a:buAutoNum type="arabicPeriod"/>
            </a:pPr>
            <a:endParaRPr lang="en-US" sz="1200" dirty="0"/>
          </a:p>
          <a:p>
            <a:pPr>
              <a:lnSpc>
                <a:spcPct val="100000"/>
              </a:lnSpc>
            </a:pPr>
            <a:endParaRPr lang="en-US" sz="1200" dirty="0"/>
          </a:p>
          <a:p>
            <a:pPr>
              <a:lnSpc>
                <a:spcPct val="100000"/>
              </a:lnSpc>
            </a:pPr>
            <a:endParaRPr lang="en-US" sz="1200" dirty="0"/>
          </a:p>
          <a:p>
            <a:pPr marL="228600" indent="-228600">
              <a:lnSpc>
                <a:spcPct val="100000"/>
              </a:lnSpc>
              <a:buFont typeface="+mj-lt"/>
              <a:buAutoNum type="arabicPeriod"/>
            </a:pPr>
            <a:endParaRPr lang="en-US" sz="1200" dirty="0"/>
          </a:p>
          <a:p>
            <a:pPr>
              <a:lnSpc>
                <a:spcPct val="100000"/>
              </a:lnSpc>
            </a:pP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382166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subscriber Actors get the same message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387697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Akka</a:t>
            </a:r>
            <a:r>
              <a:rPr lang="en-US" sz="1200" dirty="0"/>
              <a:t> - Distributed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Location </a:t>
            </a:r>
            <a:r>
              <a:rPr lang="en-US" dirty="0" err="1"/>
              <a:t>Transparancy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Transparent if Actor is local or remote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191677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538924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 – singleton – membership and state management</a:t>
            </a:r>
          </a:p>
          <a:p>
            <a:r>
              <a:rPr lang="en-US" dirty="0"/>
              <a:t>Seed – where new actors spawn from</a:t>
            </a:r>
          </a:p>
          <a:p>
            <a:r>
              <a:rPr lang="en-US" dirty="0"/>
              <a:t>Failure detector –</a:t>
            </a:r>
            <a:r>
              <a:rPr lang="en-US" sz="2800" dirty="0"/>
              <a:t>System component of </a:t>
            </a:r>
            <a:r>
              <a:rPr lang="en-US" sz="2800" i="1" dirty="0"/>
              <a:t>Actor Cluster System </a:t>
            </a:r>
            <a:r>
              <a:rPr lang="en-US" sz="2800" dirty="0"/>
              <a:t>Auto detects UNREACHABLE Actors</a:t>
            </a:r>
          </a:p>
          <a:p>
            <a:pPr marL="628650" lvl="1" indent="-457200">
              <a:lnSpc>
                <a:spcPct val="100000"/>
              </a:lnSpc>
              <a:buFont typeface="Arial" panose="020B0604020202020204" pitchFamily="34" charset="0"/>
              <a:buChar char="•"/>
            </a:pPr>
            <a:r>
              <a:rPr lang="en-US" sz="2800" i="1" dirty="0"/>
              <a:t>Uses the Phi </a:t>
            </a:r>
            <a:r>
              <a:rPr lang="en-US" sz="2800" i="1" dirty="0" err="1"/>
              <a:t>Accural</a:t>
            </a:r>
            <a:r>
              <a:rPr lang="en-US" sz="2800" i="1" dirty="0"/>
              <a:t> Failure Algorithm </a:t>
            </a:r>
            <a:r>
              <a:rPr lang="en-US" sz="2800" dirty="0"/>
              <a:t>to Detect downed or missing actors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46176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00000"/>
              </a:lnSpc>
              <a:buFont typeface="+mj-lt"/>
              <a:buAutoNum type="arabicPeriod"/>
            </a:pPr>
            <a:r>
              <a:rPr lang="en-US" sz="1200" b="1" dirty="0"/>
              <a:t>Join</a:t>
            </a:r>
          </a:p>
          <a:p>
            <a:pPr marL="514350" indent="-514350">
              <a:lnSpc>
                <a:spcPct val="100000"/>
              </a:lnSpc>
              <a:buFont typeface="+mj-lt"/>
              <a:buAutoNum type="arabicPeriod"/>
            </a:pPr>
            <a:r>
              <a:rPr lang="en-US" sz="1200" b="1" dirty="0"/>
              <a:t>Up</a:t>
            </a:r>
            <a:r>
              <a:rPr lang="en-US" sz="1200" dirty="0"/>
              <a:t> – regular operating state</a:t>
            </a:r>
          </a:p>
          <a:p>
            <a:pPr marL="514350" indent="-514350">
              <a:lnSpc>
                <a:spcPct val="100000"/>
              </a:lnSpc>
              <a:buFont typeface="+mj-lt"/>
              <a:buAutoNum type="arabicPeriod"/>
            </a:pPr>
            <a:r>
              <a:rPr lang="en-US" sz="1200" b="1" dirty="0"/>
              <a:t>Leave</a:t>
            </a:r>
          </a:p>
          <a:p>
            <a:pPr marL="514350" indent="-514350">
              <a:lnSpc>
                <a:spcPct val="100000"/>
              </a:lnSpc>
              <a:buFont typeface="+mj-lt"/>
              <a:buAutoNum type="arabicPeriod"/>
            </a:pPr>
            <a:r>
              <a:rPr lang="en-US" sz="1200" b="1" dirty="0"/>
              <a:t>Exit </a:t>
            </a:r>
            <a:r>
              <a:rPr lang="en-US" sz="1200" dirty="0"/>
              <a:t>– removal process</a:t>
            </a:r>
          </a:p>
          <a:p>
            <a:pPr marL="514350" indent="-514350">
              <a:lnSpc>
                <a:spcPct val="100000"/>
              </a:lnSpc>
              <a:buFont typeface="+mj-lt"/>
              <a:buAutoNum type="arabicPeriod"/>
            </a:pPr>
            <a:r>
              <a:rPr lang="en-US" sz="1200" b="1" dirty="0"/>
              <a:t>Down</a:t>
            </a:r>
            <a:r>
              <a:rPr lang="en-US" sz="1200" dirty="0"/>
              <a:t> – Actor Node no longer part Cluster decision making processes</a:t>
            </a:r>
          </a:p>
          <a:p>
            <a:pPr marL="514350" indent="-514350">
              <a:lnSpc>
                <a:spcPct val="100000"/>
              </a:lnSpc>
              <a:buFont typeface="+mj-lt"/>
              <a:buAutoNum type="arabicPeriod"/>
            </a:pPr>
            <a:r>
              <a:rPr lang="en-US" sz="1200" b="1" dirty="0"/>
              <a:t>Removed</a:t>
            </a:r>
            <a:r>
              <a:rPr lang="en-US" sz="1200" dirty="0"/>
              <a:t> – Actor Node no longer a </a:t>
            </a:r>
            <a:r>
              <a:rPr lang="en-US" sz="1200" dirty="0" err="1"/>
              <a:t>MemberOf</a:t>
            </a:r>
            <a:r>
              <a:rPr lang="en-US" sz="1200" dirty="0"/>
              <a:t> </a:t>
            </a:r>
            <a:r>
              <a:rPr lang="en-US" sz="1200" dirty="0" err="1"/>
              <a:t>acluster</a:t>
            </a: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2247332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Breaker – stop too much flow in – throttle – backpressure (add resources)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4060101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scale out/horizontally</a:t>
            </a:r>
          </a:p>
          <a:p>
            <a:r>
              <a:rPr lang="en-US" dirty="0"/>
              <a:t>This is all because of cluster </a:t>
            </a:r>
            <a:r>
              <a:rPr lang="en-US" dirty="0" err="1"/>
              <a:t>sharding</a:t>
            </a:r>
            <a:r>
              <a:rPr lang="en-US" dirty="0"/>
              <a:t> – the essence of Actor systems ARE</a:t>
            </a:r>
          </a:p>
          <a:p>
            <a:r>
              <a:rPr lang="en-US" dirty="0"/>
              <a:t>SO amazing</a:t>
            </a:r>
          </a:p>
          <a:p>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2565137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Free Replicated Datasets – google docs sharing</a:t>
            </a:r>
          </a:p>
          <a:p>
            <a:endParaRPr lang="en-US" dirty="0"/>
          </a:p>
          <a:p>
            <a:r>
              <a:rPr lang="en-US" dirty="0"/>
              <a:t>Irony – because we said isolation and state is NOT shared</a:t>
            </a:r>
          </a:p>
          <a:p>
            <a:endParaRPr lang="en-US" dirty="0"/>
          </a:p>
          <a:p>
            <a:r>
              <a:rPr lang="en-US" dirty="0"/>
              <a:t>But in some case we need to share data between actor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946744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47</a:t>
            </a:fld>
            <a:endParaRPr lang="en-US"/>
          </a:p>
        </p:txBody>
      </p:sp>
    </p:spTree>
    <p:extLst>
      <p:ext uri="{BB962C8B-B14F-4D97-AF65-F5344CB8AC3E}">
        <p14:creationId xmlns:p14="http://schemas.microsoft.com/office/powerpoint/2010/main" val="1897615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53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interesting ones:</a:t>
            </a:r>
          </a:p>
          <a:p>
            <a:r>
              <a:rPr lang="en-US" dirty="0"/>
              <a:t>Worker – </a:t>
            </a:r>
            <a:r>
              <a:rPr lang="en-US" dirty="0" err="1"/>
              <a:t>pases</a:t>
            </a:r>
            <a:r>
              <a:rPr lang="en-US" dirty="0"/>
              <a:t> on messages when actors are ready for more</a:t>
            </a:r>
          </a:p>
          <a:p>
            <a:r>
              <a:rPr lang="en-US" dirty="0"/>
              <a:t>Deterministic termination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50</a:t>
            </a:fld>
            <a:endParaRPr lang="en-US" dirty="0"/>
          </a:p>
        </p:txBody>
      </p:sp>
    </p:spTree>
    <p:extLst>
      <p:ext uri="{BB962C8B-B14F-4D97-AF65-F5344CB8AC3E}">
        <p14:creationId xmlns:p14="http://schemas.microsoft.com/office/powerpoint/2010/main" val="3211147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circuit breaker is used to provide stability and prevent cascading failures in distributed systems. These should be used in conjunction with judicious timeouts at the interfaces between remote systems to prevent the failure of a single component from bringing down all components.</a:t>
            </a:r>
          </a:p>
          <a:p>
            <a:endParaRPr lang="en-US" dirty="0"/>
          </a:p>
          <a:p>
            <a:r>
              <a:rPr lang="en-US" dirty="0" err="1"/>
              <a:t>Akka</a:t>
            </a:r>
            <a:r>
              <a:rPr lang="en-US" dirty="0"/>
              <a:t> Streams  - backpressure is also an option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452361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2 </a:t>
            </a:r>
            <a:r>
              <a:rPr lang="en-US" dirty="0" err="1"/>
              <a:t>eL</a:t>
            </a:r>
            <a:r>
              <a:rPr lang="en-US" dirty="0"/>
              <a:t> lower case </a:t>
            </a:r>
            <a:r>
              <a:rPr lang="en-US" dirty="0" err="1"/>
              <a:t>eS</a:t>
            </a:r>
            <a:r>
              <a:rPr lang="en-US" dirty="0"/>
              <a:t> r  </a:t>
            </a:r>
            <a:r>
              <a:rPr lang="en-US" dirty="0" err="1"/>
              <a:t>eL</a:t>
            </a:r>
            <a:r>
              <a:rPr lang="en-US" dirty="0"/>
              <a:t> upper zed a</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a:t>Show code?</a:t>
            </a:r>
            <a:endParaRPr lang="en-US" dirty="0"/>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52</a:t>
            </a:fld>
            <a:endParaRPr lang="en-US" dirty="0"/>
          </a:p>
        </p:txBody>
      </p:sp>
    </p:spTree>
    <p:extLst>
      <p:ext uri="{BB962C8B-B14F-4D97-AF65-F5344CB8AC3E}">
        <p14:creationId xmlns:p14="http://schemas.microsoft.com/office/powerpoint/2010/main" val="1889447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259413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Singleton – Leader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Entity out on the perimeter Blue dots</a:t>
            </a:r>
          </a:p>
          <a:p>
            <a:endParaRPr lang="en-US" dirty="0"/>
          </a:p>
          <a:p>
            <a:r>
              <a:rPr lang="en-US" dirty="0"/>
              <a:t>Stateful actor ENTITY</a:t>
            </a:r>
          </a:p>
          <a:p>
            <a:r>
              <a:rPr lang="en-US" dirty="0"/>
              <a:t>Represents State ( Event Log / Event source CQRS – epiphany !  No more bottle next DB!!!</a:t>
            </a:r>
          </a:p>
          <a:p>
            <a:r>
              <a:rPr lang="en-US" dirty="0"/>
              <a:t> – bank account | shopping cart | IoT device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2">
                    <a:lumMod val="75000"/>
                  </a:schemeClr>
                </a:solidFill>
                <a:latin typeface="Arial"/>
                <a:cs typeface="Arial"/>
              </a:rPr>
              <a:t>Base image: Linux – Ubuntu Alpine or RedHat Universal Base Image(UBI)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75000"/>
                  </a:schemeClr>
                </a:solidFill>
                <a:latin typeface="Arial"/>
                <a:cs typeface="Arial"/>
              </a:rPr>
              <a:t>Container   </a:t>
            </a:r>
            <a:r>
              <a:rPr lang="en-US" sz="1200" dirty="0" err="1">
                <a:solidFill>
                  <a:schemeClr val="bg2">
                    <a:lumMod val="75000"/>
                  </a:schemeClr>
                </a:solidFill>
                <a:latin typeface="Arial"/>
                <a:cs typeface="Arial"/>
              </a:rPr>
              <a:t>Podman</a:t>
            </a:r>
            <a:r>
              <a:rPr lang="en-US" sz="1200" dirty="0">
                <a:solidFill>
                  <a:schemeClr val="bg2">
                    <a:lumMod val="75000"/>
                  </a:schemeClr>
                </a:solidFill>
                <a:latin typeface="Arial"/>
                <a:cs typeface="Arial"/>
              </a:rPr>
              <a:t> or Docker or Singularity</a:t>
            </a:r>
          </a:p>
          <a:p>
            <a:pPr algn="ctr"/>
            <a:endParaRPr lang="en-US" sz="1200" dirty="0">
              <a:solidFill>
                <a:schemeClr val="bg2">
                  <a:lumMod val="75000"/>
                </a:schemeClr>
              </a:solidFill>
              <a:latin typeface="Arial"/>
              <a:cs typeface="Arial"/>
            </a:endParaRPr>
          </a:p>
          <a:p>
            <a:pPr algn="ctr"/>
            <a:r>
              <a:rPr lang="en-US" sz="1200" dirty="0">
                <a:solidFill>
                  <a:schemeClr val="bg2">
                    <a:lumMod val="75000"/>
                  </a:schemeClr>
                </a:solidFill>
                <a:latin typeface="Arial"/>
                <a:cs typeface="Arial"/>
              </a:rPr>
              <a:t>Where our Stateful Microservice</a:t>
            </a:r>
          </a:p>
          <a:p>
            <a:pPr algn="ctr"/>
            <a:r>
              <a:rPr lang="en-US" sz="1200" dirty="0">
                <a:solidFill>
                  <a:schemeClr val="bg2">
                    <a:lumMod val="75000"/>
                  </a:schemeClr>
                </a:solidFill>
                <a:latin typeface="Arial"/>
                <a:cs typeface="Arial"/>
              </a:rPr>
              <a:t> </a:t>
            </a:r>
            <a:r>
              <a:rPr lang="en-US" sz="1200" dirty="0" err="1">
                <a:solidFill>
                  <a:schemeClr val="bg2">
                    <a:lumMod val="75000"/>
                  </a:schemeClr>
                </a:solidFill>
                <a:latin typeface="Arial"/>
                <a:cs typeface="Arial"/>
              </a:rPr>
              <a:t>Akka</a:t>
            </a:r>
            <a:r>
              <a:rPr lang="en-US" sz="1200" dirty="0">
                <a:solidFill>
                  <a:schemeClr val="bg2">
                    <a:lumMod val="75000"/>
                  </a:schemeClr>
                </a:solidFill>
                <a:latin typeface="Arial"/>
                <a:cs typeface="Arial"/>
              </a:rPr>
              <a:t> Actor application will run and be managed by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Tree>
    <p:extLst>
      <p:ext uri="{BB962C8B-B14F-4D97-AF65-F5344CB8AC3E}">
        <p14:creationId xmlns:p14="http://schemas.microsoft.com/office/powerpoint/2010/main" val="2383391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Tree>
    <p:extLst>
      <p:ext uri="{BB962C8B-B14F-4D97-AF65-F5344CB8AC3E}">
        <p14:creationId xmlns:p14="http://schemas.microsoft.com/office/powerpoint/2010/main" val="51195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Tree>
    <p:extLst>
      <p:ext uri="{BB962C8B-B14F-4D97-AF65-F5344CB8AC3E}">
        <p14:creationId xmlns:p14="http://schemas.microsoft.com/office/powerpoint/2010/main" val="908612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412583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comfort zone of the Monolith – J2EE/ASP </a:t>
            </a:r>
            <a:r>
              <a:rPr lang="en-US" dirty="0" err="1"/>
              <a:t>etc</a:t>
            </a:r>
            <a:endParaRPr lang="en-US" dirty="0"/>
          </a:p>
          <a:p>
            <a:endParaRPr lang="en-US" dirty="0"/>
          </a:p>
          <a:p>
            <a:r>
              <a:rPr lang="en-US" dirty="0"/>
              <a:t>Understand alternatives</a:t>
            </a:r>
          </a:p>
          <a:p>
            <a:endParaRPr lang="en-US" dirty="0"/>
          </a:p>
          <a:p>
            <a:r>
              <a:rPr lang="en-US" dirty="0"/>
              <a:t>Agenda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40870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Async   Streams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React to Failures</a:t>
            </a:r>
          </a:p>
          <a:p>
            <a:r>
              <a:rPr lang="en-US" sz="1200" b="0" i="0" u="none" strike="noStrike" kern="1200" dirty="0">
                <a:solidFill>
                  <a:schemeClr val="tx1"/>
                </a:solidFill>
                <a:effectLst/>
                <a:latin typeface="+mn-lt"/>
                <a:ea typeface="+mn-ea"/>
                <a:cs typeface="+mn-cs"/>
              </a:rPr>
              <a:t>Isolation - bulkheads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Fault Tolerance – Isolation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Supervisory Tree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Expect failure in in distributed systems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502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D0B20-F6D7-C248-BA28-B22B64927B6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FB8DBA3-D498-5346-A110-EC3B16600DAA}"/>
              </a:ext>
            </a:extLst>
          </p:cNvPr>
          <p:cNvSpPr>
            <a:spLocks noGrp="1"/>
          </p:cNvSpPr>
          <p:nvPr>
            <p:ph type="ftr" sz="quarter" idx="11"/>
          </p:nvPr>
        </p:nvSpPr>
        <p:spPr/>
        <p:txBody>
          <a:bodyPr/>
          <a:lstStyle/>
          <a:p>
            <a:r>
              <a:rPr lang="en-US"/>
              <a:t>IBM Developer :: REACTIVE ARCHITECTURES &amp; FUNCTIONAL REACTIVE PROGRAMMING</a:t>
            </a:r>
          </a:p>
        </p:txBody>
      </p:sp>
      <p:sp>
        <p:nvSpPr>
          <p:cNvPr id="4" name="Slide Number Placeholder 3">
            <a:extLst>
              <a:ext uri="{FF2B5EF4-FFF2-40B4-BE49-F238E27FC236}">
                <a16:creationId xmlns:a16="http://schemas.microsoft.com/office/drawing/2014/main" id="{2386BC03-8098-D443-A3E0-B6582DDFF8C2}"/>
              </a:ext>
            </a:extLst>
          </p:cNvPr>
          <p:cNvSpPr>
            <a:spLocks noGrp="1"/>
          </p:cNvSpPr>
          <p:nvPr>
            <p:ph type="sldNum" sz="quarter" idx="12"/>
          </p:nvPr>
        </p:nvSpPr>
        <p:spPr/>
        <p:txBody>
          <a:bodyPr/>
          <a:lstStyle/>
          <a:p>
            <a:fld id="{8AE09847-2EBC-0945-BFD7-B5A0FFFE5454}" type="slidenum">
              <a:rPr lang="en-US" smtClean="0"/>
              <a:t>‹#›</a:t>
            </a:fld>
            <a:endParaRPr lang="en-US"/>
          </a:p>
        </p:txBody>
      </p:sp>
    </p:spTree>
    <p:extLst>
      <p:ext uri="{BB962C8B-B14F-4D97-AF65-F5344CB8AC3E}">
        <p14:creationId xmlns:p14="http://schemas.microsoft.com/office/powerpoint/2010/main" val="24875243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5.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ags" Target="../tags/tag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theme" Target="../theme/theme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4080" r:id="rId33"/>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4680472"/>
            <a:ext cx="1175465" cy="429176"/>
          </a:xfrm>
          <a:prstGeom prst="rect">
            <a:avLst/>
          </a:prstGeom>
        </p:spPr>
      </p:pic>
    </p:spTree>
    <p:custDataLst>
      <p:tags r:id="rId24"/>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active-streams.org/" TargetMode="Externa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hyperlink" Target="https://rsocket.io/" TargetMode="External"/><Relationship Id="rId2" Type="http://schemas.openxmlformats.org/officeDocument/2006/relationships/notesSlide" Target="../notesSlides/notesSlide10.xml"/><Relationship Id="rId1" Type="http://schemas.openxmlformats.org/officeDocument/2006/relationships/slideLayout" Target="../slideLayouts/slideLayout140.xml"/><Relationship Id="rId6" Type="http://schemas.openxmlformats.org/officeDocument/2006/relationships/hyperlink" Target="http://reactivex.io" TargetMode="External"/><Relationship Id="rId5" Type="http://schemas.openxmlformats.org/officeDocument/2006/relationships/hyperlink" Target="https://projectreactor.io" TargetMode="External"/><Relationship Id="rId4" Type="http://schemas.openxmlformats.org/officeDocument/2006/relationships/hyperlink" Target="https://vertx.io"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vertx.io" TargetMode="External"/><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3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g"/><Relationship Id="rId9"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doc.akka.io/docs/akka/current/actors.html" TargetMode="External"/><Relationship Id="rId3" Type="http://schemas.openxmlformats.org/officeDocument/2006/relationships/hyperlink" Target="https://github.ibm.com/mary-grygleski/vtcc_akka_helloworld" TargetMode="External"/><Relationship Id="rId7" Type="http://schemas.openxmlformats.org/officeDocument/2006/relationships/hyperlink" Target="https://arxiv.org/ftp/arxiv/papers/1008/1008.1459.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reactivemanifesto.org/" TargetMode="External"/><Relationship Id="rId5" Type="http://schemas.openxmlformats.org/officeDocument/2006/relationships/hyperlink" Target="https://developer.ibm.com/technologies/reactive-systems/" TargetMode="External"/><Relationship Id="rId4" Type="http://schemas.openxmlformats.org/officeDocument/2006/relationships/hyperlink" Target="https://github.com/mckeeh3/akka-java-cluster-kubernetes" TargetMode="External"/><Relationship Id="rId9" Type="http://schemas.openxmlformats.org/officeDocument/2006/relationships/hyperlink" Target="https://www.lightbend.com/blog/how-akka-works-at-most-once-message-deliver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60.xml.rels><?xml version="1.0" encoding="UTF-8" standalone="yes"?>
<Relationships xmlns="http://schemas.openxmlformats.org/package/2006/relationships"><Relationship Id="rId8" Type="http://schemas.openxmlformats.org/officeDocument/2006/relationships/hyperlink" Target="https://appsody.dev/" TargetMode="External"/><Relationship Id="rId3" Type="http://schemas.openxmlformats.org/officeDocument/2006/relationships/hyperlink" Target="https://www.lightbend.com/blog/reactive-microsystems-the-evolution-of-microservices-at-scale-free-oreilly-report-by-jonas-boner" TargetMode="External"/><Relationship Id="rId7" Type="http://schemas.openxmlformats.org/officeDocument/2006/relationships/hyperlink" Target="http://erlang.org/documentation/doc-4.9.1/doc/design_principles/sup_princ.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11" Type="http://schemas.openxmlformats.org/officeDocument/2006/relationships/hyperlink" Target="https://docs.spring.io/spring-framework/docs/5.0.0.M1/spring-framework-reference/html/web-reactive.html" TargetMode="External"/><Relationship Id="rId5" Type="http://schemas.openxmlformats.org/officeDocument/2006/relationships/hyperlink" Target="https://martinfowler.com/bliki/CQRS.html" TargetMode="External"/><Relationship Id="rId10" Type="http://schemas.openxmlformats.org/officeDocument/2006/relationships/hyperlink" Target="https://developer.ibm.com/articles/customizing-appsody" TargetMode="External"/><Relationship Id="rId4" Type="http://schemas.openxmlformats.org/officeDocument/2006/relationships/hyperlink" Target="https://www.oreilly.com/library/view/akka-cookbook/9781785288180/" TargetMode="External"/><Relationship Id="rId9" Type="http://schemas.openxmlformats.org/officeDocument/2006/relationships/hyperlink" Target="https://vertx.io/"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sylabs.io/" TargetMode="External"/><Relationship Id="rId3" Type="http://schemas.openxmlformats.org/officeDocument/2006/relationships/hyperlink" Target="https://www.ibm.com/cloud/openshift" TargetMode="External"/><Relationship Id="rId7" Type="http://schemas.openxmlformats.org/officeDocument/2006/relationships/hyperlink" Target="https://podman.io/"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tin6150.github.io/psg/blogger_container_hpc.html" TargetMode="External"/><Relationship Id="rId5" Type="http://schemas.openxmlformats.org/officeDocument/2006/relationships/hyperlink" Target="https://www.okd.io/minishift/" TargetMode="External"/><Relationship Id="rId4" Type="http://schemas.openxmlformats.org/officeDocument/2006/relationships/hyperlink" Target="https://developers.redhat.com/products/codeready-container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6.xml"/><Relationship Id="rId6" Type="http://schemas.openxmlformats.org/officeDocument/2006/relationships/hyperlink" Target="https://github.com/Grant-Steinfeld/actors-akka-2019" TargetMode="External"/><Relationship Id="rId5" Type="http://schemas.openxmlformats.org/officeDocument/2006/relationships/image" Target="../media/image54.jpe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01872" y="86707"/>
            <a:ext cx="8410560" cy="4305811"/>
          </a:xfrm>
        </p:spPr>
        <p:txBody>
          <a:bodyPr/>
          <a:lstStyle/>
          <a:p>
            <a:pPr>
              <a:spcBef>
                <a:spcPts val="0"/>
              </a:spcBef>
            </a:pPr>
            <a:r>
              <a:rPr lang="en-US" sz="4000" b="1" dirty="0"/>
              <a:t>Actors and </a:t>
            </a:r>
            <a:r>
              <a:rPr lang="en-US" sz="4000" b="1" dirty="0" err="1"/>
              <a:t>Akka</a:t>
            </a:r>
            <a:br>
              <a:rPr lang="en-US" dirty="0"/>
            </a:br>
            <a:br>
              <a:rPr lang="en-US" dirty="0"/>
            </a:br>
            <a:br>
              <a:rPr lang="en-US" dirty="0"/>
            </a:br>
            <a:r>
              <a:rPr lang="en-US" dirty="0">
                <a:solidFill>
                  <a:schemeClr val="bg1"/>
                </a:solidFill>
              </a:rPr>
              <a:t>Slides :: 2019</a:t>
            </a:r>
            <a:br>
              <a:rPr lang="en-US" sz="1600" dirty="0"/>
            </a:br>
            <a:br>
              <a:rPr lang="en-US" sz="1600" dirty="0"/>
            </a:br>
            <a:br>
              <a:rPr lang="en-US" sz="1600" dirty="0"/>
            </a:br>
            <a:r>
              <a:rPr lang="en-US" sz="1600" b="1" dirty="0"/>
              <a:t>Mary </a:t>
            </a:r>
            <a:r>
              <a:rPr lang="en-US" sz="1600" b="1" dirty="0" err="1"/>
              <a:t>Grygleski</a:t>
            </a:r>
            <a:br>
              <a:rPr lang="en-US" sz="1600" dirty="0"/>
            </a:br>
            <a:r>
              <a:rPr lang="en-US" sz="1600" dirty="0"/>
              <a:t>Twitter: </a:t>
            </a:r>
            <a:r>
              <a:rPr lang="en-US" sz="1600" dirty="0">
                <a:highlight>
                  <a:srgbClr val="FFFF00"/>
                </a:highlight>
              </a:rPr>
              <a:t>@</a:t>
            </a:r>
            <a:r>
              <a:rPr lang="en-US" sz="1600" dirty="0" err="1">
                <a:highlight>
                  <a:srgbClr val="FFFF00"/>
                </a:highlight>
              </a:rPr>
              <a:t>mgrygles</a:t>
            </a:r>
            <a:br>
              <a:rPr lang="en-US" sz="1600" dirty="0"/>
            </a:br>
            <a:r>
              <a:rPr lang="en-US" sz="1600" dirty="0"/>
              <a:t>IBM Developer Advocate Java &amp; Reactive</a:t>
            </a:r>
            <a:br>
              <a:rPr lang="en-US" sz="1600" dirty="0"/>
            </a:br>
            <a:br>
              <a:rPr lang="en-US" sz="1600" dirty="0"/>
            </a:br>
            <a:r>
              <a:rPr lang="en-US" sz="1600" b="1" dirty="0"/>
              <a:t>Grant Steinfeld </a:t>
            </a:r>
            <a:br>
              <a:rPr lang="en-US" sz="1600" dirty="0"/>
            </a:br>
            <a:r>
              <a:rPr lang="en-US" sz="1600" dirty="0"/>
              <a:t>Twitter: </a:t>
            </a:r>
            <a:r>
              <a:rPr lang="en-US" sz="1600" dirty="0">
                <a:highlight>
                  <a:srgbClr val="FFFF00"/>
                </a:highlight>
              </a:rPr>
              <a:t>@</a:t>
            </a:r>
            <a:r>
              <a:rPr lang="en-US" sz="1600" dirty="0" err="1">
                <a:highlight>
                  <a:srgbClr val="FFFF00"/>
                </a:highlight>
              </a:rPr>
              <a:t>gsteinfeld</a:t>
            </a:r>
            <a:br>
              <a:rPr lang="en-US" sz="1600" dirty="0"/>
            </a:br>
            <a:r>
              <a:rPr lang="en-US" sz="1600" dirty="0"/>
              <a:t>IBM Developer Advocate JVM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7390F-0B6B-4A75-8AD1-F1C1A5C7C18D}"/>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3" name="Title 2">
            <a:extLst>
              <a:ext uri="{FF2B5EF4-FFF2-40B4-BE49-F238E27FC236}">
                <a16:creationId xmlns:a16="http://schemas.microsoft.com/office/drawing/2014/main" id="{82A9F920-9112-4F86-9ADD-A1AB37DCC3D7}"/>
              </a:ext>
            </a:extLst>
          </p:cNvPr>
          <p:cNvSpPr>
            <a:spLocks noGrp="1"/>
          </p:cNvSpPr>
          <p:nvPr>
            <p:ph type="title"/>
          </p:nvPr>
        </p:nvSpPr>
        <p:spPr/>
        <p:txBody>
          <a:bodyPr/>
          <a:lstStyle/>
          <a:p>
            <a:r>
              <a:rPr lang="en-US" dirty="0">
                <a:cs typeface="Arial"/>
              </a:rPr>
              <a:t>Reactive Specification</a:t>
            </a:r>
            <a:endParaRPr lang="en-US" dirty="0"/>
          </a:p>
        </p:txBody>
      </p:sp>
      <p:sp>
        <p:nvSpPr>
          <p:cNvPr id="4" name="Content Placeholder 3">
            <a:extLst>
              <a:ext uri="{FF2B5EF4-FFF2-40B4-BE49-F238E27FC236}">
                <a16:creationId xmlns:a16="http://schemas.microsoft.com/office/drawing/2014/main" id="{A8A558F5-98DA-40D3-9A93-B1401467616F}"/>
              </a:ext>
            </a:extLst>
          </p:cNvPr>
          <p:cNvSpPr>
            <a:spLocks noGrp="1"/>
          </p:cNvSpPr>
          <p:nvPr>
            <p:ph sz="quarter" idx="12"/>
          </p:nvPr>
        </p:nvSpPr>
        <p:spPr>
          <a:xfrm>
            <a:off x="805392" y="1412537"/>
            <a:ext cx="7255186" cy="3086100"/>
          </a:xfrm>
        </p:spPr>
        <p:txBody>
          <a:bodyPr vert="horz" lIns="0" tIns="0" rIns="0" bIns="0" rtlCol="0" anchor="t">
            <a:noAutofit/>
          </a:bodyPr>
          <a:lstStyle/>
          <a:p>
            <a:r>
              <a:rPr lang="en-US" sz="1800" dirty="0">
                <a:solidFill>
                  <a:srgbClr val="FFFF00"/>
                </a:solidFill>
                <a:latin typeface="Arial Black"/>
                <a:ea typeface="+mn-lt"/>
                <a:cs typeface="+mn-lt"/>
              </a:rPr>
              <a:t>Reactive Streams</a:t>
            </a:r>
            <a:endParaRPr lang="en-US" sz="1800" dirty="0">
              <a:solidFill>
                <a:srgbClr val="FFFF00"/>
              </a:solidFill>
              <a:latin typeface="Arial Black"/>
              <a:ea typeface="+mn-lt"/>
            </a:endParaRPr>
          </a:p>
          <a:p>
            <a:r>
              <a:rPr lang="en-US" dirty="0">
                <a:solidFill>
                  <a:srgbClr val="FFFF00"/>
                </a:solidFill>
                <a:ea typeface="+mn-lt"/>
                <a:cs typeface="+mn-lt"/>
              </a:rPr>
              <a:t>An initiative to provide a standard for asynchronous stream processing with non-blocking back pressure. This encompasses efforts aimed at runtime environments (JVM and JavaScript) as well as network protocols.</a:t>
            </a:r>
            <a:endParaRPr lang="en-US">
              <a:solidFill>
                <a:srgbClr val="FFFF00"/>
              </a:solidFill>
            </a:endParaRPr>
          </a:p>
          <a:p>
            <a:r>
              <a:rPr lang="en-US" dirty="0">
                <a:solidFill>
                  <a:srgbClr val="FFFF00"/>
                </a:solidFill>
                <a:ea typeface="+mn-lt"/>
                <a:cs typeface="+mn-lt"/>
                <a:hlinkClick r:id="rId2"/>
              </a:rPr>
              <a:t>https://www.reactive-streams.org/</a:t>
            </a:r>
            <a:endParaRPr lang="en-US" dirty="0">
              <a:solidFill>
                <a:srgbClr val="FFFF00"/>
              </a:solidFill>
            </a:endParaRPr>
          </a:p>
        </p:txBody>
      </p:sp>
    </p:spTree>
    <p:extLst>
      <p:ext uri="{BB962C8B-B14F-4D97-AF65-F5344CB8AC3E}">
        <p14:creationId xmlns:p14="http://schemas.microsoft.com/office/powerpoint/2010/main" val="319631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1425092" y="1329508"/>
            <a:ext cx="6178638" cy="2746926"/>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p:txBody>
          <a:bodyPr/>
          <a:lstStyle/>
          <a:p>
            <a:r>
              <a:rPr lang="en-US" dirty="0"/>
              <a:t>Reactive Alternatives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1863576" y="1685873"/>
            <a:ext cx="4952324" cy="2031325"/>
          </a:xfrm>
          <a:prstGeom prst="rect">
            <a:avLst/>
          </a:prstGeom>
          <a:noFill/>
        </p:spPr>
        <p:txBody>
          <a:bodyPr wrap="square" rtlCol="0" anchor="t">
            <a:spAutoFit/>
          </a:bodyPr>
          <a:lstStyle/>
          <a:p>
            <a:pPr marL="285750" indent="-285750">
              <a:buFont typeface="Arial" panose="020B0604020202020204" pitchFamily="34" charset="0"/>
              <a:buChar char="•"/>
            </a:pPr>
            <a:r>
              <a:rPr lang="en-US" sz="1800" dirty="0" err="1">
                <a:highlight>
                  <a:srgbClr val="FFFF00"/>
                </a:highlight>
              </a:rPr>
              <a:t>RSocket</a:t>
            </a:r>
            <a:r>
              <a:rPr lang="en-US" sz="1800" dirty="0">
                <a:highlight>
                  <a:srgbClr val="FFFF00"/>
                </a:highlight>
              </a:rPr>
              <a:t> (</a:t>
            </a:r>
            <a:r>
              <a:rPr lang="en-US" sz="1800" dirty="0">
                <a:highlight>
                  <a:srgbClr val="FFFF00"/>
                </a:highlight>
                <a:ea typeface="+mn-lt"/>
                <a:cs typeface="+mn-lt"/>
                <a:hlinkClick r:id="rId3"/>
              </a:rPr>
              <a:t>https://rsocket.io/</a:t>
            </a:r>
            <a:r>
              <a:rPr lang="en-US" sz="1800" dirty="0">
                <a:highlight>
                  <a:srgbClr val="FFFF00"/>
                </a:highlight>
                <a:ea typeface="+mn-lt"/>
                <a:cs typeface="+mn-lt"/>
              </a:rPr>
              <a:t>)</a:t>
            </a:r>
            <a:endParaRPr lang="en-US" sz="1800" dirty="0">
              <a:highlight>
                <a:srgbClr val="FFFF00"/>
              </a:highlight>
            </a:endParaRP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Vert.x</a:t>
            </a:r>
            <a:r>
              <a:rPr lang="en-US" sz="1800" dirty="0">
                <a:highlight>
                  <a:srgbClr val="FFFF00"/>
                </a:highlight>
              </a:rPr>
              <a:t>  (</a:t>
            </a:r>
            <a:r>
              <a:rPr lang="en-US" sz="1800" dirty="0">
                <a:highlight>
                  <a:srgbClr val="FFFF00"/>
                </a:highlight>
                <a:hlinkClick r:id="rId4"/>
              </a:rPr>
              <a:t>https://vertx.io</a:t>
            </a:r>
            <a:r>
              <a:rPr lang="en-US" sz="1800" dirty="0">
                <a:highlight>
                  <a:srgbClr val="FFFF00"/>
                </a:highlight>
              </a:rPr>
              <a:t>) </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Pivotal – Reactor (</a:t>
            </a:r>
            <a:r>
              <a:rPr lang="en-US" sz="1800" dirty="0">
                <a:highlight>
                  <a:srgbClr val="FFFF00"/>
                </a:highlight>
                <a:ea typeface="+mn-lt"/>
                <a:cs typeface="+mn-lt"/>
                <a:hlinkClick r:id="rId5"/>
              </a:rPr>
              <a:t>https://projectreactor.io</a:t>
            </a:r>
            <a:r>
              <a:rPr lang="en-US" sz="1800" dirty="0">
                <a:highlight>
                  <a:srgbClr val="FFFF00"/>
                </a:highlight>
                <a:ea typeface="+mn-lt"/>
                <a:cs typeface="+mn-lt"/>
              </a:rPr>
              <a:t>)</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RxJava</a:t>
            </a:r>
            <a:r>
              <a:rPr lang="en-US" sz="1800" dirty="0">
                <a:highlight>
                  <a:srgbClr val="FFFF00"/>
                </a:highlight>
              </a:rPr>
              <a:t>  (</a:t>
            </a:r>
            <a:r>
              <a:rPr lang="en-US" sz="1800" dirty="0">
                <a:highlight>
                  <a:srgbClr val="FFFF00"/>
                </a:highlight>
                <a:hlinkClick r:id="rId6"/>
              </a:rPr>
              <a:t>http://reactivex.io</a:t>
            </a:r>
            <a:r>
              <a:rPr lang="en-US" sz="1800" dirty="0">
                <a:highlight>
                  <a:srgbClr val="FFFF00"/>
                </a:highlight>
              </a:rPr>
              <a:t>)</a:t>
            </a:r>
          </a:p>
        </p:txBody>
      </p:sp>
    </p:spTree>
    <p:extLst>
      <p:ext uri="{BB962C8B-B14F-4D97-AF65-F5344CB8AC3E}">
        <p14:creationId xmlns:p14="http://schemas.microsoft.com/office/powerpoint/2010/main" val="130044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1425092" y="1329508"/>
            <a:ext cx="6178638" cy="2746926"/>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228599" y="201168"/>
            <a:ext cx="6488724" cy="381000"/>
          </a:xfrm>
        </p:spPr>
        <p:txBody>
          <a:bodyPr/>
          <a:lstStyle/>
          <a:p>
            <a:r>
              <a:rPr lang="en-US" dirty="0"/>
              <a:t>IBM Reactive options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12</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2432145" y="1691734"/>
            <a:ext cx="4952324" cy="2308324"/>
          </a:xfrm>
          <a:prstGeom prst="rect">
            <a:avLst/>
          </a:prstGeom>
          <a:noFill/>
        </p:spPr>
        <p:txBody>
          <a:bodyPr wrap="square" rtlCol="0" anchor="t">
            <a:spAutoFit/>
          </a:bodyPr>
          <a:lstStyle/>
          <a:p>
            <a:r>
              <a:rPr lang="en-US" sz="1800" dirty="0">
                <a:highlight>
                  <a:srgbClr val="FFFF00"/>
                </a:highlight>
              </a:rPr>
              <a:t>Reactive is showing up here</a:t>
            </a:r>
          </a:p>
          <a:p>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Appsody</a:t>
            </a:r>
            <a:endParaRPr lang="en-US" sz="1800" dirty="0">
              <a:highlight>
                <a:srgbClr val="FFFF00"/>
              </a:highlight>
            </a:endParaRPr>
          </a:p>
          <a:p>
            <a:pPr marL="628741" lvl="1" indent="-285750">
              <a:buFont typeface="Arial" panose="020B0604020202020204" pitchFamily="34" charset="0"/>
              <a:buChar char="•"/>
            </a:pPr>
            <a:r>
              <a:rPr lang="en-US" sz="1800" dirty="0">
                <a:highlight>
                  <a:srgbClr val="FFFF00"/>
                </a:highlight>
              </a:rPr>
              <a:t>Eclipse </a:t>
            </a:r>
            <a:r>
              <a:rPr lang="en-US" sz="1800" dirty="0" err="1">
                <a:highlight>
                  <a:srgbClr val="FFFF00"/>
                </a:highlight>
              </a:rPr>
              <a:t>Vert.x</a:t>
            </a:r>
            <a:r>
              <a:rPr lang="en-US" sz="1800" dirty="0">
                <a:highlight>
                  <a:srgbClr val="FFFF00"/>
                </a:highlight>
              </a:rPr>
              <a:t>  (</a:t>
            </a:r>
            <a:r>
              <a:rPr lang="en-US" sz="1800" dirty="0">
                <a:highlight>
                  <a:srgbClr val="FFFF00"/>
                </a:highlight>
                <a:hlinkClick r:id="rId3"/>
              </a:rPr>
              <a:t>https://vertx.io</a:t>
            </a:r>
            <a:r>
              <a:rPr lang="en-US" sz="1800" dirty="0">
                <a:highlight>
                  <a:srgbClr val="FFFF00"/>
                </a:highlight>
              </a:rPr>
              <a:t>) </a:t>
            </a:r>
          </a:p>
          <a:p>
            <a:pPr marL="285750" indent="-285750">
              <a:buFont typeface="Arial" panose="020B0604020202020204" pitchFamily="34" charset="0"/>
              <a:buChar char="•"/>
            </a:pPr>
            <a:r>
              <a:rPr lang="en-US" sz="1800" dirty="0">
                <a:highlight>
                  <a:srgbClr val="FFFF00"/>
                </a:highlight>
              </a:rPr>
              <a:t>IBM Cloud Pak for applications</a:t>
            </a:r>
          </a:p>
          <a:p>
            <a:pPr marL="628741" lvl="1" indent="-285750">
              <a:buFont typeface="Arial" panose="020B0604020202020204" pitchFamily="34" charset="0"/>
              <a:buChar char="•"/>
            </a:pPr>
            <a:r>
              <a:rPr lang="en-US" sz="1800" dirty="0">
                <a:highlight>
                  <a:srgbClr val="FFFF00"/>
                </a:highlight>
              </a:rPr>
              <a:t>OpenJDK/J9 </a:t>
            </a:r>
          </a:p>
          <a:p>
            <a:pPr marL="971733" lvl="2" indent="-285750">
              <a:buFont typeface="Arial" panose="020B0604020202020204" pitchFamily="34" charset="0"/>
              <a:buChar char="•"/>
            </a:pPr>
            <a:r>
              <a:rPr lang="en-US" sz="1800" dirty="0">
                <a:highlight>
                  <a:srgbClr val="FFFF00"/>
                </a:highlight>
              </a:rPr>
              <a:t>Spring Framework (v5 &gt; )</a:t>
            </a:r>
          </a:p>
          <a:p>
            <a:pPr marL="1314724" lvl="3" indent="-285750">
              <a:buFont typeface="Arial" panose="020B0604020202020204" pitchFamily="34" charset="0"/>
              <a:buChar char="•"/>
            </a:pPr>
            <a:r>
              <a:rPr lang="en-US" sz="1800" dirty="0">
                <a:highlight>
                  <a:srgbClr val="FFFF00"/>
                </a:highlight>
              </a:rPr>
              <a:t>Spring Web Reactive Framework</a:t>
            </a:r>
          </a:p>
        </p:txBody>
      </p:sp>
    </p:spTree>
    <p:extLst>
      <p:ext uri="{BB962C8B-B14F-4D97-AF65-F5344CB8AC3E}">
        <p14:creationId xmlns:p14="http://schemas.microsoft.com/office/powerpoint/2010/main" val="3452273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Actors</a:t>
            </a:r>
          </a:p>
        </p:txBody>
      </p:sp>
      <p:sp>
        <p:nvSpPr>
          <p:cNvPr id="4" name="Slide Number Placeholder 3">
            <a:extLst>
              <a:ext uri="{FF2B5EF4-FFF2-40B4-BE49-F238E27FC236}">
                <a16:creationId xmlns:a16="http://schemas.microsoft.com/office/drawing/2014/main" id="{E5140E35-ED48-7E4D-BBD4-558D9F784D1B}"/>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5" name="Rectangle 4">
            <a:extLst>
              <a:ext uri="{FF2B5EF4-FFF2-40B4-BE49-F238E27FC236}">
                <a16:creationId xmlns:a16="http://schemas.microsoft.com/office/drawing/2014/main" id="{F088173A-3DDF-8441-B33E-B9C8BF63A912}"/>
              </a:ext>
            </a:extLst>
          </p:cNvPr>
          <p:cNvSpPr/>
          <p:nvPr/>
        </p:nvSpPr>
        <p:spPr>
          <a:xfrm>
            <a:off x="71918" y="4819943"/>
            <a:ext cx="3287731" cy="225734"/>
          </a:xfrm>
          <a:prstGeom prst="rect">
            <a:avLst/>
          </a:prstGeom>
          <a:solidFill>
            <a:srgbClr val="2C080A"/>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Footer Placeholder 2">
            <a:extLst>
              <a:ext uri="{FF2B5EF4-FFF2-40B4-BE49-F238E27FC236}">
                <a16:creationId xmlns:a16="http://schemas.microsoft.com/office/drawing/2014/main" id="{87AFD118-5C95-8043-9291-FC5C0DC3CE1E}"/>
              </a:ext>
            </a:extLst>
          </p:cNvPr>
          <p:cNvSpPr>
            <a:spLocks noGrp="1"/>
          </p:cNvSpPr>
          <p:nvPr>
            <p:ph type="ftr" sz="quarter" idx="10"/>
          </p:nvPr>
        </p:nvSpPr>
        <p:spPr>
          <a:xfrm>
            <a:off x="135539" y="4842591"/>
            <a:ext cx="3100821"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solidFill>
                  <a:schemeClr val="bg1"/>
                </a:solidFill>
              </a:rPr>
              <a:t>IBM Developer :: REACTIVE ARCHITECTURES &amp; FUNCTIONAL REACTIVE PROGRAMMING</a:t>
            </a:r>
            <a:endParaRPr lang="en-US" dirty="0">
              <a:solidFill>
                <a:schemeClr val="bg1"/>
              </a:solidFill>
            </a:endParaRPr>
          </a:p>
        </p:txBody>
      </p:sp>
    </p:spTree>
    <p:extLst>
      <p:ext uri="{BB962C8B-B14F-4D97-AF65-F5344CB8AC3E}">
        <p14:creationId xmlns:p14="http://schemas.microsoft.com/office/powerpoint/2010/main" val="3288971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5720379" cy="381000"/>
          </a:xfrm>
        </p:spPr>
        <p:txBody>
          <a:bodyPr/>
          <a:lstStyle/>
          <a:p>
            <a:r>
              <a:rPr lang="en-US" dirty="0"/>
              <a:t>What is an actor? – Carl Hewitt 1977</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14</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2543503" y="1250731"/>
            <a:ext cx="2606566" cy="2585545"/>
          </a:xfrm>
          <a:prstGeom prst="ellipse">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0210E8D9-62F8-4F4B-B0A4-9C033ED219E4}"/>
              </a:ext>
            </a:extLst>
          </p:cNvPr>
          <p:cNvSpPr txBox="1"/>
          <p:nvPr/>
        </p:nvSpPr>
        <p:spPr>
          <a:xfrm>
            <a:off x="3030581" y="2081838"/>
            <a:ext cx="1609736" cy="923330"/>
          </a:xfrm>
          <a:prstGeom prst="rect">
            <a:avLst/>
          </a:prstGeom>
          <a:noFill/>
        </p:spPr>
        <p:txBody>
          <a:bodyPr wrap="none" rtlCol="0">
            <a:spAutoFit/>
          </a:bodyPr>
          <a:lstStyle/>
          <a:p>
            <a:pPr marL="342900" indent="-342900">
              <a:buFont typeface="+mj-lt"/>
              <a:buAutoNum type="arabicPeriod"/>
            </a:pPr>
            <a:r>
              <a:rPr lang="en-US" dirty="0">
                <a:solidFill>
                  <a:schemeClr val="bg1"/>
                </a:solidFill>
              </a:rPr>
              <a:t>Compute</a:t>
            </a:r>
          </a:p>
          <a:p>
            <a:pPr marL="342900" indent="-342900">
              <a:buFont typeface="+mj-lt"/>
              <a:buAutoNum type="arabicPeriod"/>
            </a:pPr>
            <a:r>
              <a:rPr lang="en-US" dirty="0" err="1">
                <a:solidFill>
                  <a:schemeClr val="bg1"/>
                </a:solidFill>
              </a:rPr>
              <a:t>Storarge</a:t>
            </a:r>
            <a:endParaRPr lang="en-US" dirty="0">
              <a:solidFill>
                <a:schemeClr val="bg1"/>
              </a:solidFill>
            </a:endParaRPr>
          </a:p>
          <a:p>
            <a:pPr marL="342900" indent="-342900">
              <a:buFont typeface="+mj-lt"/>
              <a:buAutoNum type="arabicPeriod"/>
            </a:pPr>
            <a:r>
              <a:rPr lang="en-US" dirty="0">
                <a:solidFill>
                  <a:schemeClr val="bg1"/>
                </a:solidFill>
              </a:rPr>
              <a:t>Communicate</a:t>
            </a:r>
          </a:p>
          <a:p>
            <a:pPr marL="342900" indent="-342900">
              <a:buFont typeface="+mj-lt"/>
              <a:buAutoNum type="arabicPeriod"/>
            </a:pPr>
            <a:endParaRPr lang="en-US" dirty="0">
              <a:solidFill>
                <a:schemeClr val="bg1"/>
              </a:solidFill>
            </a:endParaRPr>
          </a:p>
        </p:txBody>
      </p:sp>
      <p:sp>
        <p:nvSpPr>
          <p:cNvPr id="7" name="TextBox 6">
            <a:extLst>
              <a:ext uri="{FF2B5EF4-FFF2-40B4-BE49-F238E27FC236}">
                <a16:creationId xmlns:a16="http://schemas.microsoft.com/office/drawing/2014/main" id="{D219F083-960A-F143-A88D-929CDAA3213F}"/>
              </a:ext>
            </a:extLst>
          </p:cNvPr>
          <p:cNvSpPr txBox="1"/>
          <p:nvPr/>
        </p:nvSpPr>
        <p:spPr>
          <a:xfrm>
            <a:off x="1975945" y="4204757"/>
            <a:ext cx="4302781" cy="300082"/>
          </a:xfrm>
          <a:prstGeom prst="rect">
            <a:avLst/>
          </a:prstGeom>
          <a:noFill/>
        </p:spPr>
        <p:txBody>
          <a:bodyPr wrap="none" rtlCol="0">
            <a:spAutoFit/>
          </a:bodyPr>
          <a:lstStyle/>
          <a:p>
            <a:r>
              <a:rPr lang="en-US" dirty="0">
                <a:highlight>
                  <a:srgbClr val="FFFF00"/>
                </a:highlight>
              </a:rPr>
              <a:t>Universal Primitive  of concurrent digital computation</a:t>
            </a:r>
          </a:p>
        </p:txBody>
      </p:sp>
    </p:spTree>
    <p:extLst>
      <p:ext uri="{BB962C8B-B14F-4D97-AF65-F5344CB8AC3E}">
        <p14:creationId xmlns:p14="http://schemas.microsoft.com/office/powerpoint/2010/main" val="141019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776248" y="0"/>
            <a:ext cx="7900922" cy="5143500"/>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154629" y="1847050"/>
            <a:ext cx="4940331" cy="461665"/>
          </a:xfrm>
          <a:prstGeom prst="rect">
            <a:avLst/>
          </a:prstGeom>
          <a:noFill/>
        </p:spPr>
        <p:txBody>
          <a:bodyPr wrap="square" rtlCol="0">
            <a:spAutoFit/>
          </a:bodyPr>
          <a:lstStyle/>
          <a:p>
            <a:r>
              <a:rPr lang="en-US" sz="2400" dirty="0">
                <a:solidFill>
                  <a:schemeClr val="tx2"/>
                </a:solidFill>
              </a:rPr>
              <a:t> Actor Model Origins - 1977</a:t>
            </a:r>
          </a:p>
        </p:txBody>
      </p:sp>
      <p:sp>
        <p:nvSpPr>
          <p:cNvPr id="2" name="Slide Number Placeholder 1">
            <a:extLst>
              <a:ext uri="{FF2B5EF4-FFF2-40B4-BE49-F238E27FC236}">
                <a16:creationId xmlns:a16="http://schemas.microsoft.com/office/drawing/2014/main" id="{75653FB8-B947-7448-A657-A378C7A545B4}"/>
              </a:ext>
            </a:extLst>
          </p:cNvPr>
          <p:cNvSpPr>
            <a:spLocks noGrp="1"/>
          </p:cNvSpPr>
          <p:nvPr>
            <p:ph type="sldNum" sz="quarter" idx="11"/>
          </p:nvPr>
        </p:nvSpPr>
        <p:spPr/>
        <p:txBody>
          <a:bodyPr/>
          <a:lstStyle/>
          <a:p>
            <a:fld id="{3FD999D4-B456-9943-89B7-30D56181CE18}" type="slidenum">
              <a:rPr lang="en-US" smtClean="0"/>
              <a:t>15</a:t>
            </a:fld>
            <a:endParaRPr lang="en-US"/>
          </a:p>
        </p:txBody>
      </p:sp>
      <p:sp>
        <p:nvSpPr>
          <p:cNvPr id="8" name="Rectangle 7">
            <a:extLst>
              <a:ext uri="{FF2B5EF4-FFF2-40B4-BE49-F238E27FC236}">
                <a16:creationId xmlns:a16="http://schemas.microsoft.com/office/drawing/2014/main" id="{A5655947-B758-3E43-BA22-08F35DA9C330}"/>
              </a:ext>
            </a:extLst>
          </p:cNvPr>
          <p:cNvSpPr/>
          <p:nvPr/>
        </p:nvSpPr>
        <p:spPr>
          <a:xfrm>
            <a:off x="71918" y="4819943"/>
            <a:ext cx="3287731" cy="22573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135539" y="4842591"/>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solidFill>
                  <a:schemeClr val="bg2"/>
                </a:solidFill>
              </a:rPr>
              <a:t>IBM Developer :: REACTIVE ARCHITECTURES &amp; FUNCTIONAL REACTIVE PROGRAMMING</a:t>
            </a:r>
            <a:endParaRPr lang="en-US" dirty="0">
              <a:solidFill>
                <a:schemeClr val="bg2"/>
              </a:solidFill>
            </a:endParaRPr>
          </a:p>
        </p:txBody>
      </p:sp>
    </p:spTree>
    <p:extLst>
      <p:ext uri="{BB962C8B-B14F-4D97-AF65-F5344CB8AC3E}">
        <p14:creationId xmlns:p14="http://schemas.microsoft.com/office/powerpoint/2010/main" val="2582537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884816" y="187564"/>
            <a:ext cx="3345628" cy="381000"/>
          </a:xfrm>
        </p:spPr>
        <p:txBody>
          <a:bodyPr/>
          <a:lstStyle/>
          <a:p>
            <a:r>
              <a:rPr lang="en-US" dirty="0"/>
              <a:t>OBJECT ORIENTED</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16</a:t>
            </a:fld>
            <a:endParaRPr lang="en-US"/>
          </a:p>
        </p:txBody>
      </p:sp>
      <p:sp>
        <p:nvSpPr>
          <p:cNvPr id="5" name="Rounded Rectangle 4">
            <a:extLst>
              <a:ext uri="{FF2B5EF4-FFF2-40B4-BE49-F238E27FC236}">
                <a16:creationId xmlns:a16="http://schemas.microsoft.com/office/drawing/2014/main" id="{78FE668E-EFA7-6D42-9531-1798C3983526}"/>
              </a:ext>
            </a:extLst>
          </p:cNvPr>
          <p:cNvSpPr/>
          <p:nvPr/>
        </p:nvSpPr>
        <p:spPr>
          <a:xfrm>
            <a:off x="598394" y="632146"/>
            <a:ext cx="3345629" cy="3771541"/>
          </a:xfrm>
          <a:prstGeom prst="roundRect">
            <a:avLst/>
          </a:prstGeom>
          <a:solidFill>
            <a:schemeClr val="accent6">
              <a:lumMod val="20000"/>
              <a:lumOff val="80000"/>
              <a:alpha val="73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le 5">
            <a:extLst>
              <a:ext uri="{FF2B5EF4-FFF2-40B4-BE49-F238E27FC236}">
                <a16:creationId xmlns:a16="http://schemas.microsoft.com/office/drawing/2014/main" id="{FF65CB27-330B-EC46-B1D7-4ED3C9721455}"/>
              </a:ext>
            </a:extLst>
          </p:cNvPr>
          <p:cNvSpPr/>
          <p:nvPr/>
        </p:nvSpPr>
        <p:spPr>
          <a:xfrm>
            <a:off x="4902797" y="632146"/>
            <a:ext cx="3488167" cy="3771541"/>
          </a:xfrm>
          <a:prstGeom prst="roundRect">
            <a:avLst/>
          </a:prstGeom>
          <a:solidFill>
            <a:srgbClr val="8BFEEF">
              <a:alpha val="75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Title 1">
            <a:extLst>
              <a:ext uri="{FF2B5EF4-FFF2-40B4-BE49-F238E27FC236}">
                <a16:creationId xmlns:a16="http://schemas.microsoft.com/office/drawing/2014/main" id="{DC149AF2-73F5-5143-9CDD-5287009423CE}"/>
              </a:ext>
            </a:extLst>
          </p:cNvPr>
          <p:cNvSpPr txBox="1">
            <a:spLocks/>
          </p:cNvSpPr>
          <p:nvPr/>
        </p:nvSpPr>
        <p:spPr>
          <a:xfrm>
            <a:off x="6076724" y="179860"/>
            <a:ext cx="2314240" cy="381000"/>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ACTORS</a:t>
            </a:r>
          </a:p>
        </p:txBody>
      </p:sp>
      <p:sp>
        <p:nvSpPr>
          <p:cNvPr id="8" name="TextBox 7">
            <a:extLst>
              <a:ext uri="{FF2B5EF4-FFF2-40B4-BE49-F238E27FC236}">
                <a16:creationId xmlns:a16="http://schemas.microsoft.com/office/drawing/2014/main" id="{1574CA05-0B0C-5243-BB9D-A96A5C6FB1C9}"/>
              </a:ext>
            </a:extLst>
          </p:cNvPr>
          <p:cNvSpPr txBox="1"/>
          <p:nvPr/>
        </p:nvSpPr>
        <p:spPr>
          <a:xfrm>
            <a:off x="1065007" y="1140311"/>
            <a:ext cx="2485017" cy="3000821"/>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Object</a:t>
            </a:r>
          </a:p>
          <a:p>
            <a:pPr marL="285750" indent="-285750">
              <a:buFont typeface="Arial" panose="020B0604020202020204" pitchFamily="34" charset="0"/>
              <a:buChar char="•"/>
            </a:pPr>
            <a:r>
              <a:rPr lang="en-US" dirty="0"/>
              <a:t>Encapsulation – limited – requires locks when multiple threads enter the same block of data</a:t>
            </a:r>
          </a:p>
          <a:p>
            <a:pPr marL="285750" indent="-285750">
              <a:buFont typeface="Arial" panose="020B0604020202020204" pitchFamily="34" charset="0"/>
              <a:buChar char="•"/>
            </a:pPr>
            <a:r>
              <a:rPr lang="en-US" dirty="0"/>
              <a:t>Message passing</a:t>
            </a:r>
          </a:p>
          <a:p>
            <a:pPr marL="285750" indent="-285750">
              <a:buFont typeface="Arial" panose="020B0604020202020204" pitchFamily="34" charset="0"/>
              <a:buChar char="•"/>
            </a:pPr>
            <a:r>
              <a:rPr lang="en-US" dirty="0"/>
              <a:t>Synchronous</a:t>
            </a:r>
          </a:p>
          <a:p>
            <a:pPr marL="285750" indent="-285750">
              <a:buFont typeface="Arial" panose="020B0604020202020204" pitchFamily="34" charset="0"/>
              <a:buChar char="•"/>
            </a:pPr>
            <a:r>
              <a:rPr lang="en-US" dirty="0"/>
              <a:t>Blocking</a:t>
            </a:r>
          </a:p>
          <a:p>
            <a:pPr marL="285750" indent="-285750">
              <a:buFont typeface="Arial" panose="020B0604020202020204" pitchFamily="34" charset="0"/>
              <a:buChar char="•"/>
            </a:pPr>
            <a:r>
              <a:rPr lang="en-US" dirty="0"/>
              <a:t>Calls Typically in one Process/ 1-n Threads</a:t>
            </a:r>
          </a:p>
          <a:p>
            <a:pPr marL="285750" indent="-285750">
              <a:buFont typeface="Arial" panose="020B0604020202020204" pitchFamily="34" charset="0"/>
              <a:buChar char="•"/>
            </a:pPr>
            <a:r>
              <a:rPr lang="en-US" dirty="0"/>
              <a:t>Threads Hard to understand and manage properly and heavyweight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CB3D0B8-0AFB-5D4D-9E7B-E6D95F13CA75}"/>
              </a:ext>
            </a:extLst>
          </p:cNvPr>
          <p:cNvSpPr txBox="1"/>
          <p:nvPr/>
        </p:nvSpPr>
        <p:spPr>
          <a:xfrm>
            <a:off x="5593976" y="1140311"/>
            <a:ext cx="2485017" cy="2169825"/>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Actor</a:t>
            </a:r>
          </a:p>
          <a:p>
            <a:pPr marL="285750" indent="-285750">
              <a:buFont typeface="Arial" panose="020B0604020202020204" pitchFamily="34" charset="0"/>
              <a:buChar char="•"/>
            </a:pPr>
            <a:r>
              <a:rPr lang="en-US" dirty="0"/>
              <a:t>Message Passing - Mailboxes</a:t>
            </a:r>
          </a:p>
          <a:p>
            <a:pPr marL="285750" indent="-285750">
              <a:buFont typeface="Arial" panose="020B0604020202020204" pitchFamily="34" charset="0"/>
              <a:buChar char="•"/>
            </a:pPr>
            <a:r>
              <a:rPr lang="en-US" dirty="0"/>
              <a:t>Asynchronous</a:t>
            </a:r>
          </a:p>
          <a:p>
            <a:pPr marL="285750" indent="-285750">
              <a:buFont typeface="Arial" panose="020B0604020202020204" pitchFamily="34" charset="0"/>
              <a:buChar char="•"/>
            </a:pPr>
            <a:r>
              <a:rPr lang="en-US" dirty="0"/>
              <a:t>Non-Blocking</a:t>
            </a:r>
          </a:p>
          <a:p>
            <a:pPr marL="285750" indent="-285750">
              <a:buFont typeface="Arial" panose="020B0604020202020204" pitchFamily="34" charset="0"/>
              <a:buChar char="•"/>
            </a:pPr>
            <a:r>
              <a:rPr lang="en-US" dirty="0"/>
              <a:t>Calls in local or remote Actor systems via network</a:t>
            </a:r>
          </a:p>
          <a:p>
            <a:pPr marL="285750" indent="-285750">
              <a:buFont typeface="Arial" panose="020B0604020202020204" pitchFamily="34" charset="0"/>
              <a:buChar char="•"/>
            </a:pPr>
            <a:r>
              <a:rPr lang="en-US" dirty="0"/>
              <a:t>Actors Lightweight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0142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Actor System / Ecosystem</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 REACTIVE ARCHITECTURES &amp; FUNCTIONAL REACTIVE PROGRAMMING</a:t>
            </a:r>
            <a:endParaRPr lang="en-US" dirty="0"/>
          </a:p>
        </p:txBody>
      </p:sp>
      <p:pic>
        <p:nvPicPr>
          <p:cNvPr id="4" name="Picture 3">
            <a:extLst>
              <a:ext uri="{FF2B5EF4-FFF2-40B4-BE49-F238E27FC236}">
                <a16:creationId xmlns:a16="http://schemas.microsoft.com/office/drawing/2014/main" id="{3BF27196-D13A-8148-827B-CDEF2B211C5F}"/>
              </a:ext>
            </a:extLst>
          </p:cNvPr>
          <p:cNvPicPr>
            <a:picLocks noChangeAspect="1"/>
          </p:cNvPicPr>
          <p:nvPr/>
        </p:nvPicPr>
        <p:blipFill>
          <a:blip r:embed="rId3"/>
          <a:stretch>
            <a:fillRect/>
          </a:stretch>
        </p:blipFill>
        <p:spPr>
          <a:xfrm>
            <a:off x="1458098" y="728557"/>
            <a:ext cx="5944038" cy="4059343"/>
          </a:xfrm>
          <a:prstGeom prst="rect">
            <a:avLst/>
          </a:prstGeom>
        </p:spPr>
      </p:pic>
      <p:sp>
        <p:nvSpPr>
          <p:cNvPr id="5" name="Slide Number Placeholder 4">
            <a:extLst>
              <a:ext uri="{FF2B5EF4-FFF2-40B4-BE49-F238E27FC236}">
                <a16:creationId xmlns:a16="http://schemas.microsoft.com/office/drawing/2014/main" id="{FF61806A-33EB-5142-804E-0E3C1020CA33}"/>
              </a:ext>
            </a:extLst>
          </p:cNvPr>
          <p:cNvSpPr>
            <a:spLocks noGrp="1"/>
          </p:cNvSpPr>
          <p:nvPr>
            <p:ph type="sldNum" sz="quarter" idx="11"/>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49110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18</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521208"/>
          </a:xfrm>
        </p:spPr>
        <p:txBody>
          <a:bodyPr/>
          <a:lstStyle/>
          <a:p>
            <a:r>
              <a:rPr lang="en-US" sz="2000" b="1" dirty="0"/>
              <a:t>In response to a message that it receives, an Actor can:</a:t>
            </a:r>
            <a:br>
              <a:rPr lang="en-US" sz="2000" b="1" dirty="0"/>
            </a:br>
            <a:br>
              <a:rPr lang="en-US" sz="2000" b="1" dirty="0"/>
            </a:br>
            <a:br>
              <a:rPr lang="en-US" b="1" dirty="0"/>
            </a:br>
            <a:endParaRPr lang="en-US" b="1" dirty="0"/>
          </a:p>
        </p:txBody>
      </p:sp>
      <p:sp>
        <p:nvSpPr>
          <p:cNvPr id="5" name="Text Placeholder 5">
            <a:extLst>
              <a:ext uri="{FF2B5EF4-FFF2-40B4-BE49-F238E27FC236}">
                <a16:creationId xmlns:a16="http://schemas.microsoft.com/office/drawing/2014/main" id="{9495B115-40F2-1E40-BB2D-59EE8A9A76F0}"/>
              </a:ext>
            </a:extLst>
          </p:cNvPr>
          <p:cNvSpPr txBox="1">
            <a:spLocks/>
          </p:cNvSpPr>
          <p:nvPr/>
        </p:nvSpPr>
        <p:spPr>
          <a:xfrm>
            <a:off x="1686279" y="1349029"/>
            <a:ext cx="5959365" cy="2107403"/>
          </a:xfrm>
          <a:prstGeom prst="rect">
            <a:avLst/>
          </a:prstGeom>
          <a:solidFill>
            <a:schemeClr val="accent2">
              <a:lumMod val="75000"/>
            </a:schemeClr>
          </a:solidFill>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628741" lvl="1" indent="-285750">
              <a:buFont typeface="Arial" panose="020B0604020202020204" pitchFamily="34" charset="0"/>
              <a:buChar char="•"/>
            </a:pPr>
            <a:r>
              <a:rPr lang="en-US" sz="1800" dirty="0"/>
              <a:t>make local decisions</a:t>
            </a:r>
          </a:p>
          <a:p>
            <a:pPr marL="628741" lvl="1" indent="-285750">
              <a:buFont typeface="Arial" panose="020B0604020202020204" pitchFamily="34" charset="0"/>
              <a:buChar char="•"/>
            </a:pPr>
            <a:r>
              <a:rPr lang="en-US" sz="1800" dirty="0"/>
              <a:t>create more actors</a:t>
            </a:r>
          </a:p>
          <a:p>
            <a:pPr marL="628741" lvl="1" indent="-285750">
              <a:buFont typeface="Arial" panose="020B0604020202020204" pitchFamily="34" charset="0"/>
              <a:buChar char="•"/>
            </a:pPr>
            <a:r>
              <a:rPr lang="en-US" sz="1800" dirty="0"/>
              <a:t>send more messages</a:t>
            </a:r>
          </a:p>
          <a:p>
            <a:pPr marL="628741" lvl="1" indent="-285750">
              <a:buFont typeface="Arial" panose="020B0604020202020204" pitchFamily="34" charset="0"/>
              <a:buChar char="•"/>
            </a:pPr>
            <a:r>
              <a:rPr lang="en-US" sz="1800" dirty="0"/>
              <a:t>determine how to respond to the next message received</a:t>
            </a:r>
            <a:endParaRPr lang="en-US" dirty="0">
              <a:solidFill>
                <a:schemeClr val="tx1"/>
              </a:solidFill>
            </a:endParaRPr>
          </a:p>
        </p:txBody>
      </p:sp>
    </p:spTree>
    <p:extLst>
      <p:ext uri="{BB962C8B-B14F-4D97-AF65-F5344CB8AC3E}">
        <p14:creationId xmlns:p14="http://schemas.microsoft.com/office/powerpoint/2010/main" val="354293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8631937" cy="4320270"/>
          </a:xfrm>
        </p:spPr>
        <p:txBody>
          <a:bodyPr/>
          <a:lstStyle/>
          <a:p>
            <a:r>
              <a:rPr lang="en-US" b="1" dirty="0"/>
              <a:t>Actor Resilience or Fault tolerance?</a:t>
            </a:r>
            <a:br>
              <a:rPr lang="en-US" dirty="0"/>
            </a:br>
            <a:br>
              <a:rPr lang="en-US" dirty="0"/>
            </a:br>
            <a:br>
              <a:rPr lang="en-US" dirty="0"/>
            </a:br>
            <a:r>
              <a:rPr lang="en-US" dirty="0"/>
              <a:t>Actors who spawn children can </a:t>
            </a:r>
            <a:r>
              <a:rPr lang="en-US" b="1" dirty="0"/>
              <a:t>Supervise</a:t>
            </a:r>
            <a:r>
              <a:rPr lang="en-US" dirty="0"/>
              <a:t> their child Actors</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Oval 4">
            <a:extLst>
              <a:ext uri="{FF2B5EF4-FFF2-40B4-BE49-F238E27FC236}">
                <a16:creationId xmlns:a16="http://schemas.microsoft.com/office/drawing/2014/main" id="{88B54F7F-2C6B-5949-8536-2613DBF1D93E}"/>
              </a:ext>
            </a:extLst>
          </p:cNvPr>
          <p:cNvSpPr/>
          <p:nvPr/>
        </p:nvSpPr>
        <p:spPr bwMode="auto">
          <a:xfrm>
            <a:off x="8531881" y="4624899"/>
            <a:ext cx="264496" cy="264496"/>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 name="Slide Number Placeholder 3">
            <a:extLst>
              <a:ext uri="{FF2B5EF4-FFF2-40B4-BE49-F238E27FC236}">
                <a16:creationId xmlns:a16="http://schemas.microsoft.com/office/drawing/2014/main" id="{17AAED39-9195-4249-AE22-608365C9D5A7}"/>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Tree>
    <p:extLst>
      <p:ext uri="{BB962C8B-B14F-4D97-AF65-F5344CB8AC3E}">
        <p14:creationId xmlns:p14="http://schemas.microsoft.com/office/powerpoint/2010/main" val="410504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 </a:t>
            </a:r>
            <a:r>
              <a:rPr lang="en-US" sz="2000" dirty="0">
                <a:latin typeface="+mj-lt"/>
              </a:rPr>
              <a:t>Smart Farming - Data Streaming Processing</a:t>
            </a:r>
            <a:br>
              <a:rPr lang="en-US" sz="2000" dirty="0">
                <a:latin typeface="+mj-lt"/>
              </a:rPr>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99.999% reliability</a:t>
            </a:r>
            <a:br>
              <a:rPr lang="en-US" sz="1200" dirty="0"/>
            </a:br>
            <a:r>
              <a:rPr lang="en-US" sz="1200" dirty="0"/>
              <a:t>- Fast remote analysis and response pipeline</a:t>
            </a:r>
            <a:br>
              <a:rPr lang="en-US" sz="1200" dirty="0"/>
            </a:br>
            <a:r>
              <a:rPr lang="en-US" sz="1200" dirty="0"/>
              <a:t> </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Massive IoT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289E75B-EDA0-7F4F-B5E0-2E83337802B4}"/>
              </a:ext>
            </a:extLst>
          </p:cNvPr>
          <p:cNvSpPr/>
          <p:nvPr/>
        </p:nvSpPr>
        <p:spPr bwMode="auto">
          <a:xfrm>
            <a:off x="8712301" y="470121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 name="Slide Number Placeholder 4">
            <a:extLst>
              <a:ext uri="{FF2B5EF4-FFF2-40B4-BE49-F238E27FC236}">
                <a16:creationId xmlns:a16="http://schemas.microsoft.com/office/drawing/2014/main" id="{BA230D5A-E5F0-8F4A-BA2A-5195700B8911}"/>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259317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20</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5168347" y="238544"/>
            <a:ext cx="3747053" cy="324371"/>
          </a:xfrm>
        </p:spPr>
        <p:txBody>
          <a:bodyPr/>
          <a:lstStyle/>
          <a:p>
            <a:r>
              <a:rPr lang="en-US" sz="1575" dirty="0"/>
              <a:t>Supervisor actions:</a:t>
            </a:r>
          </a:p>
          <a:p>
            <a:endParaRPr lang="en-US" sz="1575" dirty="0"/>
          </a:p>
          <a:p>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 Placeholder 8">
            <a:extLst>
              <a:ext uri="{FF2B5EF4-FFF2-40B4-BE49-F238E27FC236}">
                <a16:creationId xmlns:a16="http://schemas.microsoft.com/office/drawing/2014/main" id="{8A3D85BF-E40F-2843-9F94-17DCA0418959}"/>
              </a:ext>
            </a:extLst>
          </p:cNvPr>
          <p:cNvSpPr>
            <a:spLocks noGrp="1"/>
          </p:cNvSpPr>
          <p:nvPr>
            <p:ph type="body" sz="quarter" idx="13"/>
          </p:nvPr>
        </p:nvSpPr>
        <p:spPr>
          <a:xfrm>
            <a:off x="6290712" y="562915"/>
            <a:ext cx="2158343" cy="2047757"/>
          </a:xfrm>
        </p:spPr>
        <p:txBody>
          <a:bodyPr/>
          <a:lstStyle/>
          <a:p>
            <a:pPr marL="285750" indent="-285750">
              <a:buFont typeface="Arial" panose="020B0604020202020204" pitchFamily="34" charset="0"/>
              <a:buChar char="•"/>
            </a:pPr>
            <a:r>
              <a:rPr lang="en-US" dirty="0"/>
              <a:t>Stop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TERM/Kill</a:t>
            </a:r>
          </a:p>
        </p:txBody>
      </p:sp>
      <p:pic>
        <p:nvPicPr>
          <p:cNvPr id="7" name="Picture 6">
            <a:extLst>
              <a:ext uri="{FF2B5EF4-FFF2-40B4-BE49-F238E27FC236}">
                <a16:creationId xmlns:a16="http://schemas.microsoft.com/office/drawing/2014/main" id="{0ED7D2D9-050D-6040-9CC9-C800F1487A18}"/>
              </a:ext>
            </a:extLst>
          </p:cNvPr>
          <p:cNvPicPr>
            <a:picLocks noChangeAspect="1"/>
          </p:cNvPicPr>
          <p:nvPr/>
        </p:nvPicPr>
        <p:blipFill>
          <a:blip r:embed="rId3"/>
          <a:stretch>
            <a:fillRect/>
          </a:stretch>
        </p:blipFill>
        <p:spPr>
          <a:xfrm>
            <a:off x="0" y="0"/>
            <a:ext cx="4419341" cy="5143500"/>
          </a:xfrm>
          <a:prstGeom prst="rect">
            <a:avLst/>
          </a:prstGeom>
        </p:spPr>
      </p:pic>
      <p:sp>
        <p:nvSpPr>
          <p:cNvPr id="10" name="TextBox 9">
            <a:extLst>
              <a:ext uri="{FF2B5EF4-FFF2-40B4-BE49-F238E27FC236}">
                <a16:creationId xmlns:a16="http://schemas.microsoft.com/office/drawing/2014/main" id="{CBBE3D49-25A2-DF4C-9468-F3EC7001A33C}"/>
              </a:ext>
            </a:extLst>
          </p:cNvPr>
          <p:cNvSpPr txBox="1"/>
          <p:nvPr/>
        </p:nvSpPr>
        <p:spPr>
          <a:xfrm>
            <a:off x="2737232" y="3184258"/>
            <a:ext cx="1082348" cy="730969"/>
          </a:xfrm>
          <a:prstGeom prst="rect">
            <a:avLst/>
          </a:prstGeom>
          <a:noFill/>
        </p:spPr>
        <p:txBody>
          <a:bodyPr wrap="none" rtlCol="0">
            <a:spAutoFit/>
          </a:bodyPr>
          <a:lstStyle/>
          <a:p>
            <a:endParaRPr lang="en-US" sz="1400" dirty="0">
              <a:solidFill>
                <a:schemeClr val="bg2"/>
              </a:solidFill>
            </a:endParaRPr>
          </a:p>
          <a:p>
            <a:r>
              <a:rPr lang="en-US" sz="1400" dirty="0">
                <a:solidFill>
                  <a:schemeClr val="bg1"/>
                </a:solidFill>
              </a:rPr>
              <a:t>Supervised</a:t>
            </a:r>
          </a:p>
          <a:p>
            <a:endParaRPr lang="en-US" dirty="0">
              <a:solidFill>
                <a:schemeClr val="bg2"/>
              </a:solidFill>
            </a:endParaRPr>
          </a:p>
        </p:txBody>
      </p:sp>
      <p:sp>
        <p:nvSpPr>
          <p:cNvPr id="16" name="TextBox 15">
            <a:extLst>
              <a:ext uri="{FF2B5EF4-FFF2-40B4-BE49-F238E27FC236}">
                <a16:creationId xmlns:a16="http://schemas.microsoft.com/office/drawing/2014/main" id="{3DC27344-B1A6-8045-807F-3590DA3C0C71}"/>
              </a:ext>
            </a:extLst>
          </p:cNvPr>
          <p:cNvSpPr txBox="1"/>
          <p:nvPr/>
        </p:nvSpPr>
        <p:spPr>
          <a:xfrm>
            <a:off x="4724661" y="3449506"/>
            <a:ext cx="4232249" cy="1338828"/>
          </a:xfrm>
          <a:prstGeom prst="rect">
            <a:avLst/>
          </a:prstGeom>
          <a:noFill/>
        </p:spPr>
        <p:txBody>
          <a:bodyPr wrap="none" rtlCol="0">
            <a:spAutoFit/>
          </a:bodyPr>
          <a:lstStyle/>
          <a:p>
            <a:r>
              <a:rPr lang="en-US" b="1" dirty="0">
                <a:solidFill>
                  <a:schemeClr val="bg2">
                    <a:lumMod val="65000"/>
                  </a:schemeClr>
                </a:solidFill>
              </a:rPr>
              <a:t>Each child worker actor can be one of three types</a:t>
            </a:r>
            <a:r>
              <a:rPr lang="en-US" dirty="0">
                <a:solidFill>
                  <a:schemeClr val="bg2">
                    <a:lumMod val="65000"/>
                  </a:schemeClr>
                </a:solidFill>
              </a:rPr>
              <a:t>:</a:t>
            </a:r>
          </a:p>
          <a:p>
            <a:r>
              <a:rPr lang="en-US" dirty="0">
                <a:solidFill>
                  <a:schemeClr val="bg2">
                    <a:lumMod val="65000"/>
                  </a:schemeClr>
                </a:solidFill>
              </a:rPr>
              <a:t> </a:t>
            </a:r>
          </a:p>
          <a:p>
            <a:pPr marL="285750" indent="-285750">
              <a:buFont typeface="Arial" panose="020B0604020202020204" pitchFamily="34" charset="0"/>
              <a:buChar char="•"/>
            </a:pPr>
            <a:r>
              <a:rPr lang="en-US" b="1" dirty="0">
                <a:solidFill>
                  <a:schemeClr val="bg2">
                    <a:lumMod val="65000"/>
                  </a:schemeClr>
                </a:solidFill>
              </a:rPr>
              <a:t>permanent</a:t>
            </a:r>
            <a:r>
              <a:rPr lang="en-US" dirty="0">
                <a:solidFill>
                  <a:schemeClr val="bg2">
                    <a:lumMod val="65000"/>
                  </a:schemeClr>
                </a:solidFill>
              </a:rPr>
              <a:t> - is always restarted when it dies </a:t>
            </a:r>
          </a:p>
          <a:p>
            <a:pPr marL="285750" indent="-285750">
              <a:buFont typeface="Arial" panose="020B0604020202020204" pitchFamily="34" charset="0"/>
              <a:buChar char="•"/>
            </a:pPr>
            <a:r>
              <a:rPr lang="en-US" b="1" dirty="0">
                <a:solidFill>
                  <a:schemeClr val="bg2">
                    <a:lumMod val="65000"/>
                  </a:schemeClr>
                </a:solidFill>
              </a:rPr>
              <a:t>transient</a:t>
            </a:r>
            <a:r>
              <a:rPr lang="en-US" dirty="0">
                <a:solidFill>
                  <a:schemeClr val="bg2">
                    <a:lumMod val="65000"/>
                  </a:schemeClr>
                </a:solidFill>
              </a:rPr>
              <a:t> - is restarted if it dies abnormally </a:t>
            </a:r>
          </a:p>
          <a:p>
            <a:pPr marL="285750" indent="-285750">
              <a:buFont typeface="Arial" panose="020B0604020202020204" pitchFamily="34" charset="0"/>
              <a:buChar char="•"/>
            </a:pPr>
            <a:r>
              <a:rPr lang="en-US" b="1" dirty="0">
                <a:solidFill>
                  <a:schemeClr val="bg2">
                    <a:lumMod val="65000"/>
                  </a:schemeClr>
                </a:solidFill>
              </a:rPr>
              <a:t>temporary</a:t>
            </a:r>
            <a:r>
              <a:rPr lang="en-US" dirty="0">
                <a:solidFill>
                  <a:schemeClr val="bg2">
                    <a:lumMod val="65000"/>
                  </a:schemeClr>
                </a:solidFill>
              </a:rPr>
              <a:t> is never restarted.</a:t>
            </a:r>
          </a:p>
          <a:p>
            <a:endParaRPr lang="en-US" dirty="0">
              <a:solidFill>
                <a:schemeClr val="bg2">
                  <a:lumMod val="65000"/>
                </a:schemeClr>
              </a:solidFill>
            </a:endParaRPr>
          </a:p>
        </p:txBody>
      </p:sp>
    </p:spTree>
    <p:extLst>
      <p:ext uri="{BB962C8B-B14F-4D97-AF65-F5344CB8AC3E}">
        <p14:creationId xmlns:p14="http://schemas.microsoft.com/office/powerpoint/2010/main" val="157493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21</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dirty="0"/>
              <a:t>Advantages of Supervision</a:t>
            </a:r>
            <a:br>
              <a:rPr lang="en-US" sz="2000" dirty="0"/>
            </a:br>
            <a:br>
              <a:rPr lang="en-US" sz="2000" dirty="0"/>
            </a:br>
            <a:r>
              <a:rPr lang="en-US" sz="2000" dirty="0"/>
              <a:t>Business Logic Separated from Exception/Error Handline logic</a:t>
            </a:r>
            <a:br>
              <a:rPr lang="en-US" sz="2000" dirty="0"/>
            </a:br>
            <a:br>
              <a:rPr lang="en-US" dirty="0"/>
            </a:br>
            <a:endParaRPr lang="en-US" dirty="0"/>
          </a:p>
        </p:txBody>
      </p:sp>
      <p:sp>
        <p:nvSpPr>
          <p:cNvPr id="6" name="Title 2">
            <a:extLst>
              <a:ext uri="{FF2B5EF4-FFF2-40B4-BE49-F238E27FC236}">
                <a16:creationId xmlns:a16="http://schemas.microsoft.com/office/drawing/2014/main" id="{A7F5AFFA-FFE7-CB4C-A9F9-A3254F1C2B2E}"/>
              </a:ext>
            </a:extLst>
          </p:cNvPr>
          <p:cNvSpPr txBox="1">
            <a:spLocks/>
          </p:cNvSpPr>
          <p:nvPr/>
        </p:nvSpPr>
        <p:spPr>
          <a:xfrm>
            <a:off x="1200807" y="1426032"/>
            <a:ext cx="8686800" cy="1145718"/>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678695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4905-F279-1046-86C0-B642DF41F977}"/>
              </a:ext>
            </a:extLst>
          </p:cNvPr>
          <p:cNvSpPr>
            <a:spLocks noGrp="1"/>
          </p:cNvSpPr>
          <p:nvPr>
            <p:ph type="title"/>
          </p:nvPr>
        </p:nvSpPr>
        <p:spPr/>
        <p:txBody>
          <a:bodyPr/>
          <a:lstStyle/>
          <a:p>
            <a:r>
              <a:rPr lang="en-US" dirty="0"/>
              <a:t>Actor based frameworks</a:t>
            </a:r>
          </a:p>
        </p:txBody>
      </p:sp>
      <p:sp>
        <p:nvSpPr>
          <p:cNvPr id="3" name="Footer Placeholder 2">
            <a:extLst>
              <a:ext uri="{FF2B5EF4-FFF2-40B4-BE49-F238E27FC236}">
                <a16:creationId xmlns:a16="http://schemas.microsoft.com/office/drawing/2014/main" id="{9A50BDA6-F547-A041-BE02-FD65DB7FD94C}"/>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8BD08B1B-4953-EB41-BDC0-82381CB29AB0}"/>
              </a:ext>
            </a:extLst>
          </p:cNvPr>
          <p:cNvSpPr>
            <a:spLocks noGrp="1"/>
          </p:cNvSpPr>
          <p:nvPr>
            <p:ph type="body" sz="quarter" idx="13"/>
          </p:nvPr>
        </p:nvSpPr>
        <p:spPr/>
        <p:txBody>
          <a:bodyPr/>
          <a:lstStyle/>
          <a:p>
            <a:r>
              <a:rPr lang="en-US" dirty="0"/>
              <a:t>Actor Model Proposal 1977 </a:t>
            </a:r>
          </a:p>
          <a:p>
            <a:endParaRPr lang="en-US" dirty="0"/>
          </a:p>
          <a:p>
            <a:r>
              <a:rPr lang="en-US" dirty="0"/>
              <a:t>Erlang 1982</a:t>
            </a:r>
          </a:p>
          <a:p>
            <a:endParaRPr lang="en-US" dirty="0"/>
          </a:p>
          <a:p>
            <a:r>
              <a:rPr lang="en-US" dirty="0"/>
              <a:t>Scala 2001</a:t>
            </a:r>
          </a:p>
          <a:p>
            <a:endParaRPr lang="en-US" dirty="0"/>
          </a:p>
          <a:p>
            <a:r>
              <a:rPr lang="en-US" b="1" u="sng" dirty="0" err="1"/>
              <a:t>Akka</a:t>
            </a:r>
            <a:r>
              <a:rPr lang="en-US" b="1" u="sng" dirty="0"/>
              <a:t> 2009(beta) – 2019(stable)</a:t>
            </a:r>
          </a:p>
          <a:p>
            <a:endParaRPr lang="en-US" b="1" u="sng" dirty="0"/>
          </a:p>
          <a:p>
            <a:r>
              <a:rPr lang="en-US" dirty="0" err="1"/>
              <a:t>Akka.NET</a:t>
            </a:r>
            <a:endParaRPr lang="en-US" dirty="0"/>
          </a:p>
          <a:p>
            <a:endParaRPr lang="en-US" dirty="0"/>
          </a:p>
          <a:p>
            <a:r>
              <a:rPr lang="en-US" dirty="0"/>
              <a:t>Microsoft – Orleans 2018? 5961 </a:t>
            </a:r>
            <a:r>
              <a:rPr lang="en-US" dirty="0" err="1"/>
              <a:t>github</a:t>
            </a:r>
            <a:r>
              <a:rPr lang="en-US" dirty="0"/>
              <a:t> commits</a:t>
            </a:r>
          </a:p>
          <a:p>
            <a:endParaRPr lang="en-US" dirty="0"/>
          </a:p>
          <a:p>
            <a:r>
              <a:rPr lang="en-US" dirty="0"/>
              <a:t>…</a:t>
            </a:r>
          </a:p>
        </p:txBody>
      </p:sp>
      <p:sp>
        <p:nvSpPr>
          <p:cNvPr id="4" name="Slide Number Placeholder 3">
            <a:extLst>
              <a:ext uri="{FF2B5EF4-FFF2-40B4-BE49-F238E27FC236}">
                <a16:creationId xmlns:a16="http://schemas.microsoft.com/office/drawing/2014/main" id="{AF9A8839-AA48-F746-AED9-EE9CA45F2B35}"/>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Tree>
    <p:extLst>
      <p:ext uri="{BB962C8B-B14F-4D97-AF65-F5344CB8AC3E}">
        <p14:creationId xmlns:p14="http://schemas.microsoft.com/office/powerpoint/2010/main" val="202480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err="1"/>
              <a:t>Akka</a:t>
            </a:r>
            <a:endParaRPr lang="en-US" dirty="0"/>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EC228244-255B-F246-B226-867277DE3934}"/>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Tree>
    <p:extLst>
      <p:ext uri="{BB962C8B-B14F-4D97-AF65-F5344CB8AC3E}">
        <p14:creationId xmlns:p14="http://schemas.microsoft.com/office/powerpoint/2010/main" val="97097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47766" y="1310915"/>
            <a:ext cx="7610751" cy="3252216"/>
          </a:xfrm>
        </p:spPr>
        <p:txBody>
          <a:bodyPr/>
          <a:lstStyle/>
          <a:p>
            <a:r>
              <a:rPr lang="en-US" sz="2800" dirty="0"/>
              <a:t>Distributed Actor System</a:t>
            </a:r>
          </a:p>
          <a:p>
            <a:endParaRPr lang="en-US" sz="2400" dirty="0"/>
          </a:p>
          <a:p>
            <a:r>
              <a:rPr lang="en-US" sz="2400" dirty="0"/>
              <a:t>building fault tolerant transaction processing</a:t>
            </a:r>
          </a:p>
          <a:p>
            <a:r>
              <a:rPr lang="en-US" sz="2400" dirty="0"/>
              <a:t>applications</a:t>
            </a:r>
          </a:p>
          <a:p>
            <a:endParaRPr lang="en-US" sz="2400" dirty="0"/>
          </a:p>
          <a:p>
            <a:pPr marL="457200" indent="-457200">
              <a:buFont typeface="Arial" panose="020B0604020202020204" pitchFamily="34" charset="0"/>
              <a:buChar char="•"/>
            </a:pPr>
            <a:r>
              <a:rPr lang="en-US" sz="2400" dirty="0"/>
              <a:t>resilient </a:t>
            </a:r>
          </a:p>
          <a:p>
            <a:pPr marL="457200" indent="-457200">
              <a:buFont typeface="Arial" panose="020B0604020202020204" pitchFamily="34" charset="0"/>
              <a:buChar char="•"/>
            </a:pPr>
            <a:r>
              <a:rPr lang="en-US" sz="2400" dirty="0"/>
              <a:t>elastic </a:t>
            </a:r>
          </a:p>
          <a:p>
            <a:pPr marL="457200" indent="-457200">
              <a:buFont typeface="Arial" panose="020B0604020202020204" pitchFamily="34" charset="0"/>
              <a:buChar char="•"/>
            </a:pPr>
            <a:r>
              <a:rPr lang="en-US" sz="2400" dirty="0"/>
              <a:t>distributed </a:t>
            </a:r>
          </a:p>
          <a:p>
            <a:pPr marL="457200" indent="-457200">
              <a:buFont typeface="Arial" panose="020B0604020202020204" pitchFamily="34" charset="0"/>
              <a:buChar char="•"/>
            </a:pPr>
            <a:r>
              <a:rPr lang="en-US" sz="2400" dirty="0"/>
              <a:t>real-time</a:t>
            </a:r>
          </a:p>
          <a:p>
            <a:pPr marL="457200" indent="-457200">
              <a:buFont typeface="Arial" panose="020B0604020202020204" pitchFamily="34" charset="0"/>
              <a:buChar char="•"/>
            </a:pPr>
            <a:r>
              <a:rPr lang="en-US" sz="2400" dirty="0"/>
              <a:t>message driven</a:t>
            </a:r>
          </a:p>
          <a:p>
            <a:r>
              <a:rPr lang="en-US" sz="2800" b="1" dirty="0"/>
              <a:t> </a:t>
            </a:r>
            <a:endParaRPr lang="en-US" sz="2800" dirty="0"/>
          </a:p>
          <a:p>
            <a:endParaRPr lang="en-US" sz="2800" dirty="0"/>
          </a:p>
          <a:p>
            <a:endParaRPr lang="en-US" sz="2800" dirty="0"/>
          </a:p>
          <a:p>
            <a:endParaRPr lang="en-US" sz="2800" dirty="0"/>
          </a:p>
          <a:p>
            <a:endParaRPr lang="en-US" sz="2800" dirty="0"/>
          </a:p>
        </p:txBody>
      </p:sp>
      <p:pic>
        <p:nvPicPr>
          <p:cNvPr id="6" name="Picture 5">
            <a:extLst>
              <a:ext uri="{FF2B5EF4-FFF2-40B4-BE49-F238E27FC236}">
                <a16:creationId xmlns:a16="http://schemas.microsoft.com/office/drawing/2014/main" id="{CAFC5562-C6DC-3941-ACB5-211157E8EB00}"/>
              </a:ext>
            </a:extLst>
          </p:cNvPr>
          <p:cNvPicPr>
            <a:picLocks noChangeAspect="1"/>
          </p:cNvPicPr>
          <p:nvPr/>
        </p:nvPicPr>
        <p:blipFill>
          <a:blip r:embed="rId3"/>
          <a:stretch>
            <a:fillRect/>
          </a:stretch>
        </p:blipFill>
        <p:spPr>
          <a:xfrm>
            <a:off x="124897" y="0"/>
            <a:ext cx="2295285" cy="1172210"/>
          </a:xfrm>
          <a:prstGeom prst="rect">
            <a:avLst/>
          </a:prstGeom>
        </p:spPr>
      </p:pic>
      <p:sp>
        <p:nvSpPr>
          <p:cNvPr id="2" name="Slide Number Placeholder 1">
            <a:extLst>
              <a:ext uri="{FF2B5EF4-FFF2-40B4-BE49-F238E27FC236}">
                <a16:creationId xmlns:a16="http://schemas.microsoft.com/office/drawing/2014/main" id="{30725123-21A8-C248-B004-36F0153DED2B}"/>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Tree>
    <p:extLst>
      <p:ext uri="{BB962C8B-B14F-4D97-AF65-F5344CB8AC3E}">
        <p14:creationId xmlns:p14="http://schemas.microsoft.com/office/powerpoint/2010/main" val="1406300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7991857" cy="381000"/>
          </a:xfrm>
        </p:spPr>
        <p:txBody>
          <a:bodyPr/>
          <a:lstStyle/>
          <a:p>
            <a:r>
              <a:rPr lang="en-US" dirty="0" err="1"/>
              <a:t>Akka</a:t>
            </a:r>
            <a:r>
              <a:rPr lang="en-US" dirty="0"/>
              <a:t> – distributed Actor System (2-n)</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25</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715054"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Supervisor</a:t>
            </a:r>
          </a:p>
        </p:txBody>
      </p:sp>
      <p:sp>
        <p:nvSpPr>
          <p:cNvPr id="8" name="Oval 7">
            <a:extLst>
              <a:ext uri="{FF2B5EF4-FFF2-40B4-BE49-F238E27FC236}">
                <a16:creationId xmlns:a16="http://schemas.microsoft.com/office/drawing/2014/main" id="{CE0B69D6-CDC5-4E43-984A-17D3A8B1CA17}"/>
              </a:ext>
            </a:extLst>
          </p:cNvPr>
          <p:cNvSpPr/>
          <p:nvPr/>
        </p:nvSpPr>
        <p:spPr>
          <a:xfrm>
            <a:off x="5494318"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Greeter</a:t>
            </a:r>
          </a:p>
        </p:txBody>
      </p:sp>
      <p:cxnSp>
        <p:nvCxnSpPr>
          <p:cNvPr id="9" name="Straight Arrow Connector 8">
            <a:extLst>
              <a:ext uri="{FF2B5EF4-FFF2-40B4-BE49-F238E27FC236}">
                <a16:creationId xmlns:a16="http://schemas.microsoft.com/office/drawing/2014/main" id="{A071ED5E-6660-184B-8798-DBA4E1C65C1A}"/>
              </a:ext>
            </a:extLst>
          </p:cNvPr>
          <p:cNvCxnSpPr/>
          <p:nvPr/>
        </p:nvCxnSpPr>
        <p:spPr>
          <a:xfrm>
            <a:off x="2472194" y="2176272"/>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4763B69-A737-9F4A-A564-C4E8814F859E}"/>
              </a:ext>
            </a:extLst>
          </p:cNvPr>
          <p:cNvCxnSpPr>
            <a:cxnSpLocks/>
          </p:cNvCxnSpPr>
          <p:nvPr/>
        </p:nvCxnSpPr>
        <p:spPr>
          <a:xfrm flipH="1">
            <a:off x="2472194" y="2571750"/>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726EEF5-975A-F949-B888-0D56387CB7D9}"/>
              </a:ext>
            </a:extLst>
          </p:cNvPr>
          <p:cNvSpPr txBox="1"/>
          <p:nvPr/>
        </p:nvSpPr>
        <p:spPr>
          <a:xfrm>
            <a:off x="3591740" y="2613385"/>
            <a:ext cx="1400916" cy="300082"/>
          </a:xfrm>
          <a:prstGeom prst="rect">
            <a:avLst/>
          </a:prstGeom>
          <a:noFill/>
        </p:spPr>
        <p:txBody>
          <a:bodyPr wrap="square" rtlCol="0">
            <a:spAutoFit/>
          </a:bodyPr>
          <a:lstStyle/>
          <a:p>
            <a:r>
              <a:rPr lang="en-US" dirty="0">
                <a:solidFill>
                  <a:schemeClr val="bg2">
                    <a:lumMod val="75000"/>
                  </a:schemeClr>
                </a:solidFill>
              </a:rPr>
              <a:t>Received()</a:t>
            </a:r>
          </a:p>
        </p:txBody>
      </p:sp>
      <p:sp>
        <p:nvSpPr>
          <p:cNvPr id="14" name="TextBox 13">
            <a:extLst>
              <a:ext uri="{FF2B5EF4-FFF2-40B4-BE49-F238E27FC236}">
                <a16:creationId xmlns:a16="http://schemas.microsoft.com/office/drawing/2014/main" id="{C613EDA6-2D71-8348-AA96-2FE9CC68AAE0}"/>
              </a:ext>
            </a:extLst>
          </p:cNvPr>
          <p:cNvSpPr txBox="1"/>
          <p:nvPr/>
        </p:nvSpPr>
        <p:spPr>
          <a:xfrm>
            <a:off x="2973856" y="1888317"/>
            <a:ext cx="2074237" cy="300082"/>
          </a:xfrm>
          <a:prstGeom prst="rect">
            <a:avLst/>
          </a:prstGeom>
          <a:noFill/>
        </p:spPr>
        <p:txBody>
          <a:bodyPr wrap="square" rtlCol="0">
            <a:spAutoFit/>
          </a:bodyPr>
          <a:lstStyle/>
          <a:p>
            <a:r>
              <a:rPr lang="en-US" dirty="0" err="1">
                <a:solidFill>
                  <a:schemeClr val="bg2">
                    <a:lumMod val="75000"/>
                  </a:schemeClr>
                </a:solidFill>
              </a:rPr>
              <a:t>doAction</a:t>
            </a:r>
            <a:r>
              <a:rPr lang="en-US" dirty="0">
                <a:solidFill>
                  <a:schemeClr val="bg2">
                    <a:lumMod val="75000"/>
                  </a:schemeClr>
                </a:solidFill>
              </a:rPr>
              <a:t>(</a:t>
            </a:r>
            <a:r>
              <a:rPr lang="en-US" dirty="0" err="1">
                <a:solidFill>
                  <a:schemeClr val="bg2">
                    <a:lumMod val="75000"/>
                  </a:schemeClr>
                </a:solidFill>
              </a:rPr>
              <a:t>Msg.GREET</a:t>
            </a:r>
            <a:r>
              <a:rPr lang="en-US" dirty="0">
                <a:solidFill>
                  <a:schemeClr val="bg2">
                    <a:lumMod val="75000"/>
                  </a:schemeClr>
                </a:solidFill>
              </a:rPr>
              <a:t>)</a:t>
            </a:r>
          </a:p>
        </p:txBody>
      </p:sp>
      <p:cxnSp>
        <p:nvCxnSpPr>
          <p:cNvPr id="11" name="Straight Arrow Connector 10">
            <a:extLst>
              <a:ext uri="{FF2B5EF4-FFF2-40B4-BE49-F238E27FC236}">
                <a16:creationId xmlns:a16="http://schemas.microsoft.com/office/drawing/2014/main" id="{531FF6FA-6C88-5849-BB1A-F6CB3105E1AF}"/>
              </a:ext>
            </a:extLst>
          </p:cNvPr>
          <p:cNvCxnSpPr>
            <a:cxnSpLocks/>
          </p:cNvCxnSpPr>
          <p:nvPr/>
        </p:nvCxnSpPr>
        <p:spPr>
          <a:xfrm>
            <a:off x="2290825" y="1810139"/>
            <a:ext cx="3331601" cy="122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AECE825-BF59-3743-8952-FCAD2697C5D4}"/>
              </a:ext>
            </a:extLst>
          </p:cNvPr>
          <p:cNvSpPr txBox="1"/>
          <p:nvPr/>
        </p:nvSpPr>
        <p:spPr>
          <a:xfrm>
            <a:off x="3734964" y="1480713"/>
            <a:ext cx="1400916" cy="300082"/>
          </a:xfrm>
          <a:prstGeom prst="rect">
            <a:avLst/>
          </a:prstGeom>
          <a:noFill/>
        </p:spPr>
        <p:txBody>
          <a:bodyPr wrap="square" rtlCol="0">
            <a:spAutoFit/>
          </a:bodyPr>
          <a:lstStyle/>
          <a:p>
            <a:r>
              <a:rPr lang="en-US" dirty="0">
                <a:solidFill>
                  <a:schemeClr val="bg2">
                    <a:lumMod val="75000"/>
                  </a:schemeClr>
                </a:solidFill>
              </a:rPr>
              <a:t>Spawn()</a:t>
            </a:r>
          </a:p>
        </p:txBody>
      </p:sp>
      <p:sp>
        <p:nvSpPr>
          <p:cNvPr id="15" name="Cloud 14">
            <a:extLst>
              <a:ext uri="{FF2B5EF4-FFF2-40B4-BE49-F238E27FC236}">
                <a16:creationId xmlns:a16="http://schemas.microsoft.com/office/drawing/2014/main" id="{811E31CF-3F28-1A40-993E-C2F3683C46C4}"/>
              </a:ext>
            </a:extLst>
          </p:cNvPr>
          <p:cNvSpPr/>
          <p:nvPr/>
        </p:nvSpPr>
        <p:spPr>
          <a:xfrm>
            <a:off x="7496569" y="1624760"/>
            <a:ext cx="723887" cy="563639"/>
          </a:xfrm>
          <a:prstGeom prst="cloud">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 name="Cloud 16">
            <a:extLst>
              <a:ext uri="{FF2B5EF4-FFF2-40B4-BE49-F238E27FC236}">
                <a16:creationId xmlns:a16="http://schemas.microsoft.com/office/drawing/2014/main" id="{39289016-C7B6-AD46-B417-6D06BF274579}"/>
              </a:ext>
            </a:extLst>
          </p:cNvPr>
          <p:cNvSpPr/>
          <p:nvPr/>
        </p:nvSpPr>
        <p:spPr>
          <a:xfrm>
            <a:off x="6885196" y="1455045"/>
            <a:ext cx="2030204" cy="1073483"/>
          </a:xfrm>
          <a:prstGeom prst="cloud">
            <a:avLst/>
          </a:prstGeom>
          <a:solidFill>
            <a:schemeClr val="bg2"/>
          </a:solidFill>
        </p:spPr>
        <p:txBody>
          <a:bodyPr wrap="square" lIns="0" tIns="0" rIns="0" bIns="0" rtlCol="0" anchor="ctr">
            <a:noAutofit/>
          </a:bodyPr>
          <a:lstStyle/>
          <a:p>
            <a:pPr algn="ctr"/>
            <a:r>
              <a:rPr lang="en-US" sz="800" dirty="0">
                <a:solidFill>
                  <a:schemeClr val="bg1"/>
                </a:solidFill>
                <a:latin typeface="Arial"/>
                <a:cs typeface="Arial"/>
              </a:rPr>
              <a:t>Print(“HELLO WORLD”)</a:t>
            </a:r>
          </a:p>
        </p:txBody>
      </p:sp>
    </p:spTree>
    <p:extLst>
      <p:ext uri="{BB962C8B-B14F-4D97-AF65-F5344CB8AC3E}">
        <p14:creationId xmlns:p14="http://schemas.microsoft.com/office/powerpoint/2010/main" val="656283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Messaging Protocols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b="1" dirty="0"/>
              <a:t>AKKA:TCP</a:t>
            </a:r>
          </a:p>
          <a:p>
            <a:pPr marL="457200" indent="-457200">
              <a:lnSpc>
                <a:spcPct val="100000"/>
              </a:lnSpc>
              <a:buFont typeface="Arial" panose="020B0604020202020204" pitchFamily="34" charset="0"/>
              <a:buChar char="•"/>
            </a:pPr>
            <a:r>
              <a:rPr lang="en-US" sz="2800" dirty="0"/>
              <a:t>AKKA:  (UDP)</a:t>
            </a:r>
          </a:p>
          <a:p>
            <a:pPr marL="457200" indent="-457200">
              <a:lnSpc>
                <a:spcPct val="100000"/>
              </a:lnSpc>
              <a:buFont typeface="Arial" panose="020B0604020202020204" pitchFamily="34" charset="0"/>
              <a:buChar char="•"/>
            </a:pPr>
            <a:r>
              <a:rPr lang="en-US" sz="2800" dirty="0"/>
              <a:t>Gossip</a:t>
            </a:r>
          </a:p>
          <a:p>
            <a:pPr marL="457200" indent="-457200">
              <a:lnSpc>
                <a:spcPct val="100000"/>
              </a:lnSpc>
              <a:buFont typeface="Arial" panose="020B0604020202020204" pitchFamily="34" charset="0"/>
              <a:buChar char="•"/>
            </a:pPr>
            <a:endParaRPr lang="en-US" sz="2800" dirty="0"/>
          </a:p>
        </p:txBody>
      </p:sp>
      <p:sp>
        <p:nvSpPr>
          <p:cNvPr id="2" name="Slide Number Placeholder 1">
            <a:extLst>
              <a:ext uri="{FF2B5EF4-FFF2-40B4-BE49-F238E27FC236}">
                <a16:creationId xmlns:a16="http://schemas.microsoft.com/office/drawing/2014/main" id="{865229D1-E820-2F4B-BA4E-09993E093BE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Tree>
    <p:extLst>
      <p:ext uri="{BB962C8B-B14F-4D97-AF65-F5344CB8AC3E}">
        <p14:creationId xmlns:p14="http://schemas.microsoft.com/office/powerpoint/2010/main" val="187258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37AE4-9227-AE49-B536-C2DC364EBD93}"/>
              </a:ext>
            </a:extLst>
          </p:cNvPr>
          <p:cNvPicPr>
            <a:picLocks noChangeAspect="1"/>
          </p:cNvPicPr>
          <p:nvPr/>
        </p:nvPicPr>
        <p:blipFill>
          <a:blip r:embed="rId3"/>
          <a:stretch>
            <a:fillRect/>
          </a:stretch>
        </p:blipFill>
        <p:spPr>
          <a:xfrm>
            <a:off x="457200" y="0"/>
            <a:ext cx="8200227" cy="5161990"/>
          </a:xfrm>
          <a:prstGeom prst="rect">
            <a:avLst/>
          </a:prstGeom>
        </p:spPr>
      </p:pic>
      <p:sp>
        <p:nvSpPr>
          <p:cNvPr id="2" name="Footer Placeholder 1">
            <a:extLst>
              <a:ext uri="{FF2B5EF4-FFF2-40B4-BE49-F238E27FC236}">
                <a16:creationId xmlns:a16="http://schemas.microsoft.com/office/drawing/2014/main" id="{E103D53C-D4A1-E449-A88F-848459C58917}"/>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3" name="Slide Number Placeholder 2">
            <a:extLst>
              <a:ext uri="{FF2B5EF4-FFF2-40B4-BE49-F238E27FC236}">
                <a16:creationId xmlns:a16="http://schemas.microsoft.com/office/drawing/2014/main" id="{A0612991-2CE8-1345-8982-4A2B1DA5EB61}"/>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16258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99C3-7503-4044-9B39-6CB50A5BAF4B}"/>
              </a:ext>
            </a:extLst>
          </p:cNvPr>
          <p:cNvSpPr>
            <a:spLocks noGrp="1"/>
          </p:cNvSpPr>
          <p:nvPr>
            <p:ph type="title"/>
          </p:nvPr>
        </p:nvSpPr>
        <p:spPr/>
        <p:txBody>
          <a:bodyPr/>
          <a:lstStyle/>
          <a:p>
            <a:r>
              <a:rPr lang="en-US" dirty="0"/>
              <a:t>Demo simple</a:t>
            </a:r>
            <a:br>
              <a:rPr lang="en-US" dirty="0"/>
            </a:br>
            <a:r>
              <a:rPr lang="en-US" dirty="0"/>
              <a:t>hello world</a:t>
            </a:r>
            <a:br>
              <a:rPr lang="en-US" dirty="0"/>
            </a:br>
            <a:r>
              <a:rPr lang="en-US" dirty="0"/>
              <a:t>Greeter </a:t>
            </a:r>
          </a:p>
        </p:txBody>
      </p:sp>
      <p:sp>
        <p:nvSpPr>
          <p:cNvPr id="3" name="Footer Placeholder 2">
            <a:extLst>
              <a:ext uri="{FF2B5EF4-FFF2-40B4-BE49-F238E27FC236}">
                <a16:creationId xmlns:a16="http://schemas.microsoft.com/office/drawing/2014/main" id="{BBBF1942-9097-F84E-A246-6645FEBF0EF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Oval 3">
            <a:extLst>
              <a:ext uri="{FF2B5EF4-FFF2-40B4-BE49-F238E27FC236}">
                <a16:creationId xmlns:a16="http://schemas.microsoft.com/office/drawing/2014/main" id="{BD6ABFC7-72C1-F04E-9CAB-008E26F44E8E}"/>
              </a:ext>
            </a:extLst>
          </p:cNvPr>
          <p:cNvSpPr/>
          <p:nvPr/>
        </p:nvSpPr>
        <p:spPr bwMode="auto">
          <a:xfrm>
            <a:off x="8618449" y="4491017"/>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 name="Slide Number Placeholder 4">
            <a:extLst>
              <a:ext uri="{FF2B5EF4-FFF2-40B4-BE49-F238E27FC236}">
                <a16:creationId xmlns:a16="http://schemas.microsoft.com/office/drawing/2014/main" id="{F341023D-4F00-2245-9434-FBBD296227B8}"/>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Tree>
    <p:extLst>
      <p:ext uri="{BB962C8B-B14F-4D97-AF65-F5344CB8AC3E}">
        <p14:creationId xmlns:p14="http://schemas.microsoft.com/office/powerpoint/2010/main" val="286789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Actor – Message types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endParaRPr lang="en-US" sz="2800" dirty="0"/>
          </a:p>
          <a:p>
            <a:pPr marL="628650" lvl="1" indent="-457200">
              <a:lnSpc>
                <a:spcPct val="100000"/>
              </a:lnSpc>
              <a:buFont typeface="Arial" panose="020B0604020202020204" pitchFamily="34" charset="0"/>
              <a:buChar char="•"/>
            </a:pPr>
            <a:r>
              <a:rPr lang="en-US" sz="2800" b="1" dirty="0"/>
              <a:t>Regular</a:t>
            </a:r>
          </a:p>
          <a:p>
            <a:pPr marL="628650" lvl="1" indent="-457200">
              <a:lnSpc>
                <a:spcPct val="100000"/>
              </a:lnSpc>
              <a:buFont typeface="Arial" panose="020B0604020202020204" pitchFamily="34" charset="0"/>
              <a:buChar char="•"/>
            </a:pPr>
            <a:r>
              <a:rPr lang="en-US" sz="2800" b="1" dirty="0"/>
              <a:t>Specialized</a:t>
            </a:r>
            <a:r>
              <a:rPr lang="en-US" sz="2800" dirty="0"/>
              <a:t> </a:t>
            </a:r>
          </a:p>
          <a:p>
            <a:pPr marL="800100" lvl="2" indent="-457200">
              <a:lnSpc>
                <a:spcPct val="100000"/>
              </a:lnSpc>
            </a:pPr>
            <a:r>
              <a:rPr lang="en-US" sz="2800" dirty="0"/>
              <a:t>Manage actors</a:t>
            </a:r>
          </a:p>
          <a:p>
            <a:pPr marL="800100" lvl="2" indent="-457200">
              <a:lnSpc>
                <a:spcPct val="100000"/>
              </a:lnSpc>
            </a:pPr>
            <a:r>
              <a:rPr lang="en-US" sz="2800" dirty="0"/>
              <a:t>Broadcast</a:t>
            </a:r>
          </a:p>
          <a:p>
            <a:pPr marL="800100" lvl="2" indent="-457200">
              <a:lnSpc>
                <a:spcPct val="100000"/>
              </a:lnSpc>
            </a:pPr>
            <a:r>
              <a:rPr lang="en-US" sz="2800" dirty="0" err="1"/>
              <a:t>PoisonPill</a:t>
            </a:r>
            <a:r>
              <a:rPr lang="en-US" sz="2800" dirty="0"/>
              <a:t> / Kill</a:t>
            </a:r>
          </a:p>
          <a:p>
            <a:pPr marL="800100" lvl="2" indent="-457200">
              <a:lnSpc>
                <a:spcPct val="100000"/>
              </a:lnSpc>
            </a:pPr>
            <a:r>
              <a:rPr lang="en-US" sz="2800" dirty="0"/>
              <a:t>Priority Flags</a:t>
            </a:r>
          </a:p>
        </p:txBody>
      </p:sp>
      <p:sp>
        <p:nvSpPr>
          <p:cNvPr id="2" name="Oval 1">
            <a:extLst>
              <a:ext uri="{FF2B5EF4-FFF2-40B4-BE49-F238E27FC236}">
                <a16:creationId xmlns:a16="http://schemas.microsoft.com/office/drawing/2014/main" id="{1BA515E3-CCF9-A641-BC17-73DC02F618E5}"/>
              </a:ext>
            </a:extLst>
          </p:cNvPr>
          <p:cNvSpPr/>
          <p:nvPr/>
        </p:nvSpPr>
        <p:spPr bwMode="auto">
          <a:xfrm>
            <a:off x="8562109" y="4609785"/>
            <a:ext cx="344802" cy="344802"/>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6" name="Slide Number Placeholder 5">
            <a:extLst>
              <a:ext uri="{FF2B5EF4-FFF2-40B4-BE49-F238E27FC236}">
                <a16:creationId xmlns:a16="http://schemas.microsoft.com/office/drawing/2014/main" id="{0D4B37A7-6349-1A45-8C19-D546A3BF825F}"/>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Tree>
    <p:extLst>
      <p:ext uri="{BB962C8B-B14F-4D97-AF65-F5344CB8AC3E}">
        <p14:creationId xmlns:p14="http://schemas.microsoft.com/office/powerpoint/2010/main" val="172854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thinker rodin">
            <a:extLst>
              <a:ext uri="{FF2B5EF4-FFF2-40B4-BE49-F238E27FC236}">
                <a16:creationId xmlns:a16="http://schemas.microsoft.com/office/drawing/2014/main" id="{F2D32F59-501A-E347-B0F2-B3339271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0" y="-294426"/>
            <a:ext cx="9350036" cy="59278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8" name="Rectangle 7">
            <a:extLst>
              <a:ext uri="{FF2B5EF4-FFF2-40B4-BE49-F238E27FC236}">
                <a16:creationId xmlns:a16="http://schemas.microsoft.com/office/drawing/2014/main" id="{D8027B7C-D8A8-AF4E-88FC-F5279E4D7B33}"/>
              </a:ext>
            </a:extLst>
          </p:cNvPr>
          <p:cNvSpPr/>
          <p:nvPr/>
        </p:nvSpPr>
        <p:spPr>
          <a:xfrm>
            <a:off x="-32300" y="-379938"/>
            <a:ext cx="9591431" cy="1174194"/>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
        <p:nvSpPr>
          <p:cNvPr id="2" name="Slide Number Placeholder 1">
            <a:extLst>
              <a:ext uri="{FF2B5EF4-FFF2-40B4-BE49-F238E27FC236}">
                <a16:creationId xmlns:a16="http://schemas.microsoft.com/office/drawing/2014/main" id="{01499169-7949-2941-9766-1804930F3E94}"/>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2070461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418320" cy="804672"/>
          </a:xfrm>
        </p:spPr>
        <p:txBody>
          <a:bodyPr/>
          <a:lstStyle/>
          <a:p>
            <a:r>
              <a:rPr lang="en-US" sz="3200" dirty="0" err="1"/>
              <a:t>Akka</a:t>
            </a:r>
            <a:r>
              <a:rPr lang="en-US" sz="3200" dirty="0"/>
              <a:t> Actors – 4 Routing Strategies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dirty="0"/>
              <a:t>Scatter Gather First Complete</a:t>
            </a:r>
          </a:p>
          <a:p>
            <a:pPr marL="514350" indent="-514350">
              <a:lnSpc>
                <a:spcPct val="100000"/>
              </a:lnSpc>
              <a:buFont typeface="+mj-lt"/>
              <a:buAutoNum type="arabicPeriod"/>
            </a:pPr>
            <a:r>
              <a:rPr lang="en-US" sz="2800" dirty="0"/>
              <a:t>Consistent Hashing Pool</a:t>
            </a:r>
          </a:p>
          <a:p>
            <a:pPr marL="514350" indent="-514350">
              <a:lnSpc>
                <a:spcPct val="100000"/>
              </a:lnSpc>
              <a:buFont typeface="+mj-lt"/>
              <a:buAutoNum type="arabicPeriod"/>
            </a:pPr>
            <a:r>
              <a:rPr lang="en-US" sz="2800" dirty="0"/>
              <a:t>Distributed Pub/Sub</a:t>
            </a:r>
          </a:p>
          <a:p>
            <a:pPr marL="514350" indent="-514350">
              <a:lnSpc>
                <a:spcPct val="100000"/>
              </a:lnSpc>
              <a:buFont typeface="+mj-lt"/>
              <a:buAutoNum type="arabicPeriod"/>
            </a:pPr>
            <a:r>
              <a:rPr lang="en-US" sz="2800" dirty="0"/>
              <a:t>Dynamic Pool</a:t>
            </a:r>
          </a:p>
        </p:txBody>
      </p:sp>
      <p:sp>
        <p:nvSpPr>
          <p:cNvPr id="2" name="Slide Number Placeholder 1">
            <a:extLst>
              <a:ext uri="{FF2B5EF4-FFF2-40B4-BE49-F238E27FC236}">
                <a16:creationId xmlns:a16="http://schemas.microsoft.com/office/drawing/2014/main" id="{55C7CEBA-C3E8-2542-BBD2-2F82ED114E19}"/>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1896794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8407908" cy="804672"/>
          </a:xfrm>
        </p:spPr>
        <p:txBody>
          <a:bodyPr/>
          <a:lstStyle/>
          <a:p>
            <a:r>
              <a:rPr lang="en-US" dirty="0" err="1"/>
              <a:t>Akka</a:t>
            </a:r>
            <a:r>
              <a:rPr lang="en-US" dirty="0"/>
              <a:t> Cluster - Distributed Publish/Subscribe</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p:txBody>
      </p:sp>
      <p:pic>
        <p:nvPicPr>
          <p:cNvPr id="2" name="Picture 1">
            <a:extLst>
              <a:ext uri="{FF2B5EF4-FFF2-40B4-BE49-F238E27FC236}">
                <a16:creationId xmlns:a16="http://schemas.microsoft.com/office/drawing/2014/main" id="{4E38F0D4-CE49-B347-A1CF-096EFD8BD030}"/>
              </a:ext>
            </a:extLst>
          </p:cNvPr>
          <p:cNvPicPr>
            <a:picLocks noChangeAspect="1"/>
          </p:cNvPicPr>
          <p:nvPr/>
        </p:nvPicPr>
        <p:blipFill>
          <a:blip r:embed="rId3"/>
          <a:stretch>
            <a:fillRect/>
          </a:stretch>
        </p:blipFill>
        <p:spPr>
          <a:xfrm>
            <a:off x="1263592" y="812660"/>
            <a:ext cx="6616815" cy="3899402"/>
          </a:xfrm>
          <a:prstGeom prst="rect">
            <a:avLst/>
          </a:prstGeom>
        </p:spPr>
      </p:pic>
      <p:sp>
        <p:nvSpPr>
          <p:cNvPr id="6" name="Slide Number Placeholder 5">
            <a:extLst>
              <a:ext uri="{FF2B5EF4-FFF2-40B4-BE49-F238E27FC236}">
                <a16:creationId xmlns:a16="http://schemas.microsoft.com/office/drawing/2014/main" id="{230D97D1-F6AF-6047-A89A-34348926B31F}"/>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Tree>
    <p:extLst>
      <p:ext uri="{BB962C8B-B14F-4D97-AF65-F5344CB8AC3E}">
        <p14:creationId xmlns:p14="http://schemas.microsoft.com/office/powerpoint/2010/main" val="1840507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6EE5BF-E145-A542-BB30-BAEFFDA6C05B}"/>
              </a:ext>
            </a:extLst>
          </p:cNvPr>
          <p:cNvSpPr/>
          <p:nvPr/>
        </p:nvSpPr>
        <p:spPr bwMode="auto">
          <a:xfrm>
            <a:off x="4343400" y="0"/>
            <a:ext cx="4800600" cy="5143500"/>
          </a:xfrm>
          <a:prstGeom prst="rect">
            <a:avLst/>
          </a:prstGeom>
          <a:solidFill>
            <a:srgbClr val="97C1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itle 1">
            <a:extLst>
              <a:ext uri="{FF2B5EF4-FFF2-40B4-BE49-F238E27FC236}">
                <a16:creationId xmlns:a16="http://schemas.microsoft.com/office/drawing/2014/main" id="{9C5337A3-DA5E-774D-9F7F-EBACB0299849}"/>
              </a:ext>
            </a:extLst>
          </p:cNvPr>
          <p:cNvSpPr>
            <a:spLocks noGrp="1"/>
          </p:cNvSpPr>
          <p:nvPr>
            <p:ph type="title"/>
          </p:nvPr>
        </p:nvSpPr>
        <p:spPr>
          <a:xfrm>
            <a:off x="1225554" y="1330250"/>
            <a:ext cx="4142232" cy="804672"/>
          </a:xfrm>
        </p:spPr>
        <p:txBody>
          <a:bodyPr/>
          <a:lstStyle/>
          <a:p>
            <a:r>
              <a:rPr lang="en-US" dirty="0"/>
              <a:t>Remoting</a:t>
            </a:r>
          </a:p>
        </p:txBody>
      </p:sp>
      <p:sp>
        <p:nvSpPr>
          <p:cNvPr id="3" name="Footer Placeholder 2">
            <a:extLst>
              <a:ext uri="{FF2B5EF4-FFF2-40B4-BE49-F238E27FC236}">
                <a16:creationId xmlns:a16="http://schemas.microsoft.com/office/drawing/2014/main" id="{31DCAFD5-4B65-924D-96E8-0244140A6BCF}"/>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Text Placeholder 3">
            <a:extLst>
              <a:ext uri="{FF2B5EF4-FFF2-40B4-BE49-F238E27FC236}">
                <a16:creationId xmlns:a16="http://schemas.microsoft.com/office/drawing/2014/main" id="{FC6E9F40-B5BB-4740-AB61-F9864B198A6C}"/>
              </a:ext>
            </a:extLst>
          </p:cNvPr>
          <p:cNvSpPr>
            <a:spLocks noGrp="1"/>
          </p:cNvSpPr>
          <p:nvPr>
            <p:ph type="body" sz="quarter" idx="12"/>
          </p:nvPr>
        </p:nvSpPr>
        <p:spPr>
          <a:xfrm>
            <a:off x="4791456" y="2112264"/>
            <a:ext cx="4123876" cy="3252216"/>
          </a:xfrm>
        </p:spPr>
        <p:txBody>
          <a:bodyPr/>
          <a:lstStyle/>
          <a:p>
            <a:r>
              <a:rPr lang="en-US" dirty="0"/>
              <a:t>No Need for Address just UID/Name</a:t>
            </a:r>
          </a:p>
          <a:p>
            <a:endParaRPr lang="en-US" dirty="0"/>
          </a:p>
          <a:p>
            <a:r>
              <a:rPr lang="en-US" dirty="0"/>
              <a:t>Distributed Cluster of different JVMs ( on K8s/OS pods)</a:t>
            </a:r>
          </a:p>
          <a:p>
            <a:endParaRPr lang="en-US" dirty="0"/>
          </a:p>
          <a:p>
            <a:r>
              <a:rPr lang="en-US" dirty="0" err="1"/>
              <a:t>Akka:tcp</a:t>
            </a:r>
            <a:r>
              <a:rPr lang="en-US" dirty="0"/>
              <a:t>://LookingUpRemoteActors@localhost:2553/user/&lt;&lt;</a:t>
            </a:r>
            <a:r>
              <a:rPr lang="en-US" dirty="0" err="1"/>
              <a:t>actorID</a:t>
            </a:r>
            <a:r>
              <a:rPr lang="en-US" dirty="0"/>
              <a:t>&gt;&gt;</a:t>
            </a:r>
          </a:p>
          <a:p>
            <a:endParaRPr lang="en-US" dirty="0"/>
          </a:p>
          <a:p>
            <a:r>
              <a:rPr lang="en-US" dirty="0"/>
              <a:t>Logical Member of a cluster</a:t>
            </a:r>
          </a:p>
          <a:p>
            <a:r>
              <a:rPr lang="en-US" dirty="0"/>
              <a:t>        </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FBEE74C-69F6-F14F-8194-75A67F554C63}"/>
              </a:ext>
            </a:extLst>
          </p:cNvPr>
          <p:cNvSpPr>
            <a:spLocks noGrp="1"/>
          </p:cNvSpPr>
          <p:nvPr>
            <p:ph type="body" sz="quarter" idx="13"/>
          </p:nvPr>
        </p:nvSpPr>
        <p:spPr>
          <a:xfrm>
            <a:off x="219456" y="2112264"/>
            <a:ext cx="4123944" cy="3252216"/>
          </a:xfrm>
        </p:spPr>
        <p:txBody>
          <a:bodyPr/>
          <a:lstStyle/>
          <a:p>
            <a:r>
              <a:rPr lang="en-US" dirty="0"/>
              <a:t>Location Known</a:t>
            </a:r>
          </a:p>
          <a:p>
            <a:endParaRPr lang="en-US" dirty="0"/>
          </a:p>
          <a:p>
            <a:r>
              <a:rPr lang="en-US" dirty="0"/>
              <a:t>Peer to Peer</a:t>
            </a:r>
          </a:p>
          <a:p>
            <a:endParaRPr lang="en-US" dirty="0"/>
          </a:p>
          <a:p>
            <a:r>
              <a:rPr lang="en-US" dirty="0" err="1"/>
              <a:t>Akka:tcp</a:t>
            </a:r>
            <a:r>
              <a:rPr lang="en-US" dirty="0"/>
              <a:t>://&lt;&lt;</a:t>
            </a:r>
            <a:r>
              <a:rPr lang="en-US" dirty="0" err="1"/>
              <a:t>actorID</a:t>
            </a:r>
            <a:r>
              <a:rPr lang="en-US" dirty="0"/>
              <a:t>&gt;&gt;@34.56.55.202:7676</a:t>
            </a:r>
          </a:p>
          <a:p>
            <a:endParaRPr lang="en-US" dirty="0"/>
          </a:p>
          <a:p>
            <a:endParaRPr lang="en-US" dirty="0"/>
          </a:p>
          <a:p>
            <a:r>
              <a:rPr lang="en-US" dirty="0"/>
              <a:t>Lookup via </a:t>
            </a:r>
            <a:r>
              <a:rPr lang="en-US" dirty="0" err="1"/>
              <a:t>ActorSelection</a:t>
            </a:r>
            <a:r>
              <a:rPr lang="en-US" dirty="0"/>
              <a:t>( ) by traversing </a:t>
            </a:r>
          </a:p>
          <a:p>
            <a:r>
              <a:rPr lang="en-US" dirty="0"/>
              <a:t>Actor Hierarchical Tree</a:t>
            </a:r>
          </a:p>
        </p:txBody>
      </p:sp>
      <p:sp>
        <p:nvSpPr>
          <p:cNvPr id="6" name="Title 1">
            <a:extLst>
              <a:ext uri="{FF2B5EF4-FFF2-40B4-BE49-F238E27FC236}">
                <a16:creationId xmlns:a16="http://schemas.microsoft.com/office/drawing/2014/main" id="{8BC2F81E-8024-C442-95CB-8A227143EBFA}"/>
              </a:ext>
            </a:extLst>
          </p:cNvPr>
          <p:cNvSpPr txBox="1">
            <a:spLocks/>
          </p:cNvSpPr>
          <p:nvPr/>
        </p:nvSpPr>
        <p:spPr>
          <a:xfrm>
            <a:off x="5944115" y="1307592"/>
            <a:ext cx="4142232" cy="804672"/>
          </a:xfrm>
          <a:prstGeom prst="rect">
            <a:avLst/>
          </a:prstGeom>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Clustering</a:t>
            </a:r>
          </a:p>
        </p:txBody>
      </p:sp>
      <p:sp>
        <p:nvSpPr>
          <p:cNvPr id="8" name="Rectangle 7">
            <a:extLst>
              <a:ext uri="{FF2B5EF4-FFF2-40B4-BE49-F238E27FC236}">
                <a16:creationId xmlns:a16="http://schemas.microsoft.com/office/drawing/2014/main" id="{34DD71E6-1DED-B94C-8EC6-033FE1724B97}"/>
              </a:ext>
            </a:extLst>
          </p:cNvPr>
          <p:cNvSpPr/>
          <p:nvPr/>
        </p:nvSpPr>
        <p:spPr bwMode="auto">
          <a:xfrm>
            <a:off x="0" y="0"/>
            <a:ext cx="9144000" cy="786384"/>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r>
              <a:rPr kumimoji="0" lang="en-US" sz="2400" b="0" i="0" u="none" strike="noStrike" cap="none" normalizeH="0" baseline="0" dirty="0" err="1">
                <a:ln>
                  <a:noFill/>
                </a:ln>
                <a:solidFill>
                  <a:schemeClr val="bg1"/>
                </a:solidFill>
                <a:effectLst/>
                <a:latin typeface="IBM Plex Sans" panose="020B0503050000000000" pitchFamily="34" charset="77"/>
              </a:rPr>
              <a:t>Akka</a:t>
            </a:r>
            <a:r>
              <a:rPr kumimoji="0" lang="en-US" sz="2400" b="0" i="0" u="none" strike="noStrike" cap="none" normalizeH="0" baseline="0" dirty="0">
                <a:ln>
                  <a:noFill/>
                </a:ln>
                <a:solidFill>
                  <a:schemeClr val="bg1"/>
                </a:solidFill>
                <a:effectLst/>
                <a:latin typeface="IBM Plex Sans" panose="020B0503050000000000" pitchFamily="34" charset="77"/>
              </a:rPr>
              <a:t> Actors - Distributed Options</a:t>
            </a:r>
          </a:p>
        </p:txBody>
      </p:sp>
      <p:sp>
        <p:nvSpPr>
          <p:cNvPr id="9" name="Slide Number Placeholder 8">
            <a:extLst>
              <a:ext uri="{FF2B5EF4-FFF2-40B4-BE49-F238E27FC236}">
                <a16:creationId xmlns:a16="http://schemas.microsoft.com/office/drawing/2014/main" id="{B357B1EF-B7B7-C047-8A55-85D83367CF4A}"/>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Tree>
    <p:extLst>
      <p:ext uri="{BB962C8B-B14F-4D97-AF65-F5344CB8AC3E}">
        <p14:creationId xmlns:p14="http://schemas.microsoft.com/office/powerpoint/2010/main" val="3863126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1" y="175530"/>
            <a:ext cx="8731807" cy="804672"/>
          </a:xfrm>
        </p:spPr>
        <p:txBody>
          <a:bodyPr/>
          <a:lstStyle/>
          <a:p>
            <a:r>
              <a:rPr lang="en-US" sz="3600" dirty="0" err="1"/>
              <a:t>Akka</a:t>
            </a:r>
            <a:r>
              <a:rPr lang="en-US" sz="3600" dirty="0"/>
              <a:t> Actor Cluster</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509958"/>
          </a:xfrm>
        </p:spPr>
        <p:txBody>
          <a:bodyPr/>
          <a:lstStyle/>
          <a:p>
            <a:pPr marL="457200" indent="-457200">
              <a:lnSpc>
                <a:spcPct val="100000"/>
              </a:lnSpc>
              <a:buFont typeface="Arial" panose="020B0604020202020204" pitchFamily="34" charset="0"/>
              <a:buChar char="•"/>
            </a:pPr>
            <a:r>
              <a:rPr lang="en-US" sz="2800" dirty="0"/>
              <a:t>Node</a:t>
            </a:r>
          </a:p>
          <a:p>
            <a:pPr marL="457200" indent="-457200">
              <a:lnSpc>
                <a:spcPct val="100000"/>
              </a:lnSpc>
              <a:buFont typeface="Arial" panose="020B0604020202020204" pitchFamily="34" charset="0"/>
              <a:buChar char="•"/>
            </a:pPr>
            <a:r>
              <a:rPr lang="en-US" sz="2800" dirty="0"/>
              <a:t>Cluster</a:t>
            </a:r>
          </a:p>
          <a:p>
            <a:pPr marL="457200" indent="-457200">
              <a:lnSpc>
                <a:spcPct val="100000"/>
              </a:lnSpc>
              <a:buFont typeface="Arial" panose="020B0604020202020204" pitchFamily="34" charset="0"/>
              <a:buChar char="•"/>
            </a:pPr>
            <a:r>
              <a:rPr lang="en-US" sz="2800" dirty="0"/>
              <a:t>Leader/Guardian</a:t>
            </a:r>
          </a:p>
          <a:p>
            <a:pPr marL="457200" indent="-457200">
              <a:lnSpc>
                <a:spcPct val="100000"/>
              </a:lnSpc>
              <a:buFont typeface="Arial" panose="020B0604020202020204" pitchFamily="34" charset="0"/>
              <a:buChar char="•"/>
            </a:pPr>
            <a:r>
              <a:rPr lang="en-US" sz="2800" dirty="0"/>
              <a:t>Seed/User</a:t>
            </a:r>
          </a:p>
          <a:p>
            <a:pPr marL="457200" indent="-457200">
              <a:lnSpc>
                <a:spcPct val="100000"/>
              </a:lnSpc>
              <a:buFont typeface="Arial" panose="020B0604020202020204" pitchFamily="34" charset="0"/>
              <a:buChar char="•"/>
            </a:pPr>
            <a:r>
              <a:rPr lang="en-US" sz="2800" dirty="0" err="1"/>
              <a:t>FailureDetector</a:t>
            </a:r>
            <a:endParaRPr lang="en-US" sz="2800" dirty="0"/>
          </a:p>
        </p:txBody>
      </p:sp>
      <p:sp>
        <p:nvSpPr>
          <p:cNvPr id="2" name="Slide Number Placeholder 1">
            <a:extLst>
              <a:ext uri="{FF2B5EF4-FFF2-40B4-BE49-F238E27FC236}">
                <a16:creationId xmlns:a16="http://schemas.microsoft.com/office/drawing/2014/main" id="{C5B216D6-3662-8646-BFF9-914E9003F2E3}"/>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Tree>
    <p:extLst>
      <p:ext uri="{BB962C8B-B14F-4D97-AF65-F5344CB8AC3E}">
        <p14:creationId xmlns:p14="http://schemas.microsoft.com/office/powerpoint/2010/main" val="1824751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Actor Lifecycle -states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b="1" dirty="0"/>
              <a:t>Join</a:t>
            </a:r>
          </a:p>
          <a:p>
            <a:pPr marL="514350" indent="-514350">
              <a:lnSpc>
                <a:spcPct val="100000"/>
              </a:lnSpc>
              <a:buFont typeface="+mj-lt"/>
              <a:buAutoNum type="arabicPeriod"/>
            </a:pPr>
            <a:r>
              <a:rPr lang="en-US" sz="2800" b="1" dirty="0"/>
              <a:t>Up</a:t>
            </a:r>
            <a:r>
              <a:rPr lang="en-US" sz="2800" dirty="0"/>
              <a:t> </a:t>
            </a:r>
          </a:p>
          <a:p>
            <a:pPr marL="514350" indent="-514350">
              <a:lnSpc>
                <a:spcPct val="100000"/>
              </a:lnSpc>
              <a:buFont typeface="+mj-lt"/>
              <a:buAutoNum type="arabicPeriod"/>
            </a:pPr>
            <a:r>
              <a:rPr lang="en-US" sz="2800" b="1" dirty="0"/>
              <a:t>Leave</a:t>
            </a:r>
          </a:p>
          <a:p>
            <a:pPr marL="514350" indent="-514350">
              <a:lnSpc>
                <a:spcPct val="100000"/>
              </a:lnSpc>
              <a:buFont typeface="+mj-lt"/>
              <a:buAutoNum type="arabicPeriod"/>
            </a:pPr>
            <a:r>
              <a:rPr lang="en-US" sz="2800" b="1" dirty="0"/>
              <a:t>Exit </a:t>
            </a:r>
          </a:p>
          <a:p>
            <a:pPr marL="514350" indent="-514350">
              <a:lnSpc>
                <a:spcPct val="100000"/>
              </a:lnSpc>
              <a:buFont typeface="+mj-lt"/>
              <a:buAutoNum type="arabicPeriod"/>
            </a:pPr>
            <a:r>
              <a:rPr lang="en-US" sz="2800" b="1" dirty="0"/>
              <a:t>Down</a:t>
            </a:r>
            <a:r>
              <a:rPr lang="en-US" sz="2800" dirty="0"/>
              <a:t> </a:t>
            </a:r>
          </a:p>
          <a:p>
            <a:pPr marL="514350" indent="-514350">
              <a:lnSpc>
                <a:spcPct val="100000"/>
              </a:lnSpc>
              <a:buFont typeface="+mj-lt"/>
              <a:buAutoNum type="arabicPeriod"/>
            </a:pPr>
            <a:r>
              <a:rPr lang="en-US" sz="2800" b="1" dirty="0"/>
              <a:t>Removed</a:t>
            </a:r>
            <a:endParaRPr lang="en-US" sz="2800" dirty="0"/>
          </a:p>
        </p:txBody>
      </p:sp>
      <p:sp>
        <p:nvSpPr>
          <p:cNvPr id="2" name="Slide Number Placeholder 1">
            <a:extLst>
              <a:ext uri="{FF2B5EF4-FFF2-40B4-BE49-F238E27FC236}">
                <a16:creationId xmlns:a16="http://schemas.microsoft.com/office/drawing/2014/main" id="{0EEF1D98-0F7A-264B-8386-F77CF6645CCE}"/>
              </a:ext>
            </a:extLst>
          </p:cNvPr>
          <p:cNvSpPr>
            <a:spLocks noGrp="1"/>
          </p:cNvSpPr>
          <p:nvPr>
            <p:ph type="sldNum" sz="quarter" idx="11"/>
          </p:nvPr>
        </p:nvSpPr>
        <p:spPr/>
        <p:txBody>
          <a:bodyPr/>
          <a:lstStyle/>
          <a:p>
            <a:fld id="{59395FB3-9C97-154F-86B2-7E381B951268}" type="slidenum">
              <a:rPr lang="en-US" smtClean="0"/>
              <a:pPr/>
              <a:t>34</a:t>
            </a:fld>
            <a:endParaRPr lang="en-US" dirty="0"/>
          </a:p>
        </p:txBody>
      </p:sp>
    </p:spTree>
    <p:extLst>
      <p:ext uri="{BB962C8B-B14F-4D97-AF65-F5344CB8AC3E}">
        <p14:creationId xmlns:p14="http://schemas.microsoft.com/office/powerpoint/2010/main" val="3479712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16D2EAFD-B64F-FC4A-B04D-B8F33871A6DA}"/>
              </a:ext>
            </a:extLst>
          </p:cNvPr>
          <p:cNvPicPr>
            <a:picLocks noChangeAspect="1"/>
          </p:cNvPicPr>
          <p:nvPr/>
        </p:nvPicPr>
        <p:blipFill>
          <a:blip r:embed="rId2"/>
          <a:stretch>
            <a:fillRect/>
          </a:stretch>
        </p:blipFill>
        <p:spPr>
          <a:xfrm>
            <a:off x="2392437" y="0"/>
            <a:ext cx="4359126" cy="5143500"/>
          </a:xfrm>
          <a:prstGeom prst="rect">
            <a:avLst/>
          </a:prstGeom>
        </p:spPr>
      </p:pic>
      <p:sp>
        <p:nvSpPr>
          <p:cNvPr id="7" name="TextBox 6">
            <a:extLst>
              <a:ext uri="{FF2B5EF4-FFF2-40B4-BE49-F238E27FC236}">
                <a16:creationId xmlns:a16="http://schemas.microsoft.com/office/drawing/2014/main" id="{1955BE24-2FA9-3D45-8623-A6D0A5EB8C9A}"/>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A603F7E0-6274-DE48-93F5-D74830E5F510}"/>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23C7DB44-B926-0C4B-8D3D-A43BBC50459E}"/>
              </a:ext>
            </a:extLst>
          </p:cNvPr>
          <p:cNvSpPr>
            <a:spLocks noGrp="1"/>
          </p:cNvSpPr>
          <p:nvPr>
            <p:ph type="sldNum" sz="quarter" idx="12"/>
          </p:nvPr>
        </p:nvSpPr>
        <p:spPr/>
        <p:txBody>
          <a:bodyPr/>
          <a:lstStyle/>
          <a:p>
            <a:fld id="{8AE09847-2EBC-0945-BFD7-B5A0FFFE5454}" type="slidenum">
              <a:rPr lang="en-US" smtClean="0"/>
              <a:t>35</a:t>
            </a:fld>
            <a:endParaRPr lang="en-US"/>
          </a:p>
        </p:txBody>
      </p:sp>
    </p:spTree>
    <p:extLst>
      <p:ext uri="{BB962C8B-B14F-4D97-AF65-F5344CB8AC3E}">
        <p14:creationId xmlns:p14="http://schemas.microsoft.com/office/powerpoint/2010/main" val="1787022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10088"/>
            <a:ext cx="9144000" cy="51905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7" name="Picture 6">
            <a:extLst>
              <a:ext uri="{FF2B5EF4-FFF2-40B4-BE49-F238E27FC236}">
                <a16:creationId xmlns:a16="http://schemas.microsoft.com/office/drawing/2014/main" id="{AF4C0E4B-47B9-1146-B239-4F74B9DC80B3}"/>
              </a:ext>
            </a:extLst>
          </p:cNvPr>
          <p:cNvPicPr>
            <a:picLocks noChangeAspect="1"/>
          </p:cNvPicPr>
          <p:nvPr/>
        </p:nvPicPr>
        <p:blipFill>
          <a:blip r:embed="rId2"/>
          <a:stretch>
            <a:fillRect/>
          </a:stretch>
        </p:blipFill>
        <p:spPr>
          <a:xfrm>
            <a:off x="2372746" y="0"/>
            <a:ext cx="4398509" cy="5143500"/>
          </a:xfrm>
          <a:prstGeom prst="rect">
            <a:avLst/>
          </a:prstGeom>
        </p:spPr>
      </p:pic>
      <p:sp>
        <p:nvSpPr>
          <p:cNvPr id="8" name="TextBox 7">
            <a:extLst>
              <a:ext uri="{FF2B5EF4-FFF2-40B4-BE49-F238E27FC236}">
                <a16:creationId xmlns:a16="http://schemas.microsoft.com/office/drawing/2014/main" id="{A4CB2AD8-9775-6045-AC4D-36A80F4B9E2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7CBE3A4C-0A45-914E-B654-226B80E9D8BF}"/>
              </a:ext>
            </a:extLst>
          </p:cNvPr>
          <p:cNvSpPr>
            <a:spLocks noGrp="1"/>
          </p:cNvSpPr>
          <p:nvPr>
            <p:ph type="ftr" sz="quarter" idx="11"/>
          </p:nvPr>
        </p:nvSpPr>
        <p:spPr/>
        <p:txBody>
          <a:bodyPr/>
          <a:lstStyle/>
          <a:p>
            <a:r>
              <a:rPr lang="en-US"/>
              <a:t>IBM Developer :: REACTIVE ARCHITECTURES &amp; FUNCTIONAL REACTIVE PROGRAMMING</a:t>
            </a:r>
          </a:p>
        </p:txBody>
      </p:sp>
      <p:sp>
        <p:nvSpPr>
          <p:cNvPr id="6" name="Slide Number Placeholder 5">
            <a:extLst>
              <a:ext uri="{FF2B5EF4-FFF2-40B4-BE49-F238E27FC236}">
                <a16:creationId xmlns:a16="http://schemas.microsoft.com/office/drawing/2014/main" id="{553F685A-C20A-7F4D-9BCD-0340332316DA}"/>
              </a:ext>
            </a:extLst>
          </p:cNvPr>
          <p:cNvSpPr>
            <a:spLocks noGrp="1"/>
          </p:cNvSpPr>
          <p:nvPr>
            <p:ph type="sldNum" sz="quarter" idx="12"/>
          </p:nvPr>
        </p:nvSpPr>
        <p:spPr/>
        <p:txBody>
          <a:bodyPr/>
          <a:lstStyle/>
          <a:p>
            <a:fld id="{8AE09847-2EBC-0945-BFD7-B5A0FFFE5454}" type="slidenum">
              <a:rPr lang="en-US" smtClean="0"/>
              <a:t>36</a:t>
            </a:fld>
            <a:endParaRPr lang="en-US"/>
          </a:p>
        </p:txBody>
      </p:sp>
    </p:spTree>
    <p:extLst>
      <p:ext uri="{BB962C8B-B14F-4D97-AF65-F5344CB8AC3E}">
        <p14:creationId xmlns:p14="http://schemas.microsoft.com/office/powerpoint/2010/main" val="2462643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9A36BB6F-DD69-A147-9A41-EBC682F6EB23}"/>
              </a:ext>
            </a:extLst>
          </p:cNvPr>
          <p:cNvPicPr>
            <a:picLocks noChangeAspect="1"/>
          </p:cNvPicPr>
          <p:nvPr/>
        </p:nvPicPr>
        <p:blipFill>
          <a:blip r:embed="rId2"/>
          <a:stretch>
            <a:fillRect/>
          </a:stretch>
        </p:blipFill>
        <p:spPr>
          <a:xfrm>
            <a:off x="2407864" y="0"/>
            <a:ext cx="4328272" cy="5143500"/>
          </a:xfrm>
          <a:prstGeom prst="rect">
            <a:avLst/>
          </a:prstGeom>
        </p:spPr>
      </p:pic>
      <p:sp>
        <p:nvSpPr>
          <p:cNvPr id="7" name="TextBox 6">
            <a:extLst>
              <a:ext uri="{FF2B5EF4-FFF2-40B4-BE49-F238E27FC236}">
                <a16:creationId xmlns:a16="http://schemas.microsoft.com/office/drawing/2014/main" id="{5F951456-1980-2F42-B5B9-186A566BFFC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0B405C06-240D-1D44-9139-FCBA39893E56}"/>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9406D777-92D0-ED49-BFFD-B8D4427CB1C5}"/>
              </a:ext>
            </a:extLst>
          </p:cNvPr>
          <p:cNvSpPr>
            <a:spLocks noGrp="1"/>
          </p:cNvSpPr>
          <p:nvPr>
            <p:ph type="sldNum" sz="quarter" idx="12"/>
          </p:nvPr>
        </p:nvSpPr>
        <p:spPr/>
        <p:txBody>
          <a:bodyPr/>
          <a:lstStyle/>
          <a:p>
            <a:fld id="{8AE09847-2EBC-0945-BFD7-B5A0FFFE5454}" type="slidenum">
              <a:rPr lang="en-US" smtClean="0"/>
              <a:t>37</a:t>
            </a:fld>
            <a:endParaRPr lang="en-US"/>
          </a:p>
        </p:txBody>
      </p:sp>
    </p:spTree>
    <p:extLst>
      <p:ext uri="{BB962C8B-B14F-4D97-AF65-F5344CB8AC3E}">
        <p14:creationId xmlns:p14="http://schemas.microsoft.com/office/powerpoint/2010/main" val="156447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7D9A89B1-9935-DA45-A81E-92F23BF9EAFF}"/>
              </a:ext>
            </a:extLst>
          </p:cNvPr>
          <p:cNvPicPr>
            <a:picLocks noChangeAspect="1"/>
          </p:cNvPicPr>
          <p:nvPr/>
        </p:nvPicPr>
        <p:blipFill>
          <a:blip r:embed="rId2"/>
          <a:stretch>
            <a:fillRect/>
          </a:stretch>
        </p:blipFill>
        <p:spPr>
          <a:xfrm>
            <a:off x="2374247" y="0"/>
            <a:ext cx="4395507" cy="5143500"/>
          </a:xfrm>
          <a:prstGeom prst="rect">
            <a:avLst/>
          </a:prstGeom>
        </p:spPr>
      </p:pic>
      <p:sp>
        <p:nvSpPr>
          <p:cNvPr id="7" name="TextBox 6">
            <a:extLst>
              <a:ext uri="{FF2B5EF4-FFF2-40B4-BE49-F238E27FC236}">
                <a16:creationId xmlns:a16="http://schemas.microsoft.com/office/drawing/2014/main" id="{54613BD5-1FD9-7D4D-B140-10ED403F93DE}"/>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6902D9BC-E829-3A4D-AF87-C96B14E98E8B}"/>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55DC294B-50F8-884F-B556-7ED167965A3A}"/>
              </a:ext>
            </a:extLst>
          </p:cNvPr>
          <p:cNvSpPr>
            <a:spLocks noGrp="1"/>
          </p:cNvSpPr>
          <p:nvPr>
            <p:ph type="sldNum" sz="quarter" idx="12"/>
          </p:nvPr>
        </p:nvSpPr>
        <p:spPr/>
        <p:txBody>
          <a:bodyPr/>
          <a:lstStyle/>
          <a:p>
            <a:fld id="{8AE09847-2EBC-0945-BFD7-B5A0FFFE5454}" type="slidenum">
              <a:rPr lang="en-US" smtClean="0"/>
              <a:t>38</a:t>
            </a:fld>
            <a:endParaRPr lang="en-US"/>
          </a:p>
        </p:txBody>
      </p:sp>
    </p:spTree>
    <p:extLst>
      <p:ext uri="{BB962C8B-B14F-4D97-AF65-F5344CB8AC3E}">
        <p14:creationId xmlns:p14="http://schemas.microsoft.com/office/powerpoint/2010/main" val="3104606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3CB5B586-ED16-7D47-BDAE-BBBC2C3ACF66}"/>
              </a:ext>
            </a:extLst>
          </p:cNvPr>
          <p:cNvPicPr>
            <a:picLocks noChangeAspect="1"/>
          </p:cNvPicPr>
          <p:nvPr/>
        </p:nvPicPr>
        <p:blipFill>
          <a:blip r:embed="rId2"/>
          <a:stretch>
            <a:fillRect/>
          </a:stretch>
        </p:blipFill>
        <p:spPr>
          <a:xfrm>
            <a:off x="2401845" y="0"/>
            <a:ext cx="4340311" cy="5143500"/>
          </a:xfrm>
          <a:prstGeom prst="rect">
            <a:avLst/>
          </a:prstGeom>
        </p:spPr>
      </p:pic>
      <p:sp>
        <p:nvSpPr>
          <p:cNvPr id="7" name="TextBox 6">
            <a:extLst>
              <a:ext uri="{FF2B5EF4-FFF2-40B4-BE49-F238E27FC236}">
                <a16:creationId xmlns:a16="http://schemas.microsoft.com/office/drawing/2014/main" id="{56899931-6577-BC46-AFCF-A0A7C294984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1DF88C03-B53B-E34A-AFA2-62549D1A9586}"/>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7F2AF02D-2957-DA42-A1F7-380B94608B31}"/>
              </a:ext>
            </a:extLst>
          </p:cNvPr>
          <p:cNvSpPr>
            <a:spLocks noGrp="1"/>
          </p:cNvSpPr>
          <p:nvPr>
            <p:ph type="sldNum" sz="quarter" idx="12"/>
          </p:nvPr>
        </p:nvSpPr>
        <p:spPr/>
        <p:txBody>
          <a:bodyPr/>
          <a:lstStyle/>
          <a:p>
            <a:fld id="{8AE09847-2EBC-0945-BFD7-B5A0FFFE5454}" type="slidenum">
              <a:rPr lang="en-US" smtClean="0"/>
              <a:t>39</a:t>
            </a:fld>
            <a:endParaRPr lang="en-US"/>
          </a:p>
        </p:txBody>
      </p:sp>
    </p:spTree>
    <p:extLst>
      <p:ext uri="{BB962C8B-B14F-4D97-AF65-F5344CB8AC3E}">
        <p14:creationId xmlns:p14="http://schemas.microsoft.com/office/powerpoint/2010/main" val="338815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dirty="0"/>
              <a:t>IBM Developer :: REACTIVE ARCHITECTURES &amp; FUNCTIONAL REACTIVE PROGRAMMING</a:t>
            </a:r>
          </a:p>
        </p:txBody>
      </p:sp>
      <p:pic>
        <p:nvPicPr>
          <p:cNvPr id="5" name="Picture 4">
            <a:extLst>
              <a:ext uri="{FF2B5EF4-FFF2-40B4-BE49-F238E27FC236}">
                <a16:creationId xmlns:a16="http://schemas.microsoft.com/office/drawing/2014/main" id="{AFD39959-6E2F-9849-A1E9-0A220290FCA8}"/>
              </a:ext>
            </a:extLst>
          </p:cNvPr>
          <p:cNvPicPr>
            <a:picLocks noChangeAspect="1"/>
          </p:cNvPicPr>
          <p:nvPr/>
        </p:nvPicPr>
        <p:blipFill>
          <a:blip r:embed="rId3"/>
          <a:stretch>
            <a:fillRect/>
          </a:stretch>
        </p:blipFill>
        <p:spPr>
          <a:xfrm>
            <a:off x="4730261" y="1647844"/>
            <a:ext cx="3369142" cy="2125917"/>
          </a:xfrm>
          <a:prstGeom prst="rect">
            <a:avLst/>
          </a:prstGeom>
        </p:spPr>
      </p:pic>
      <p:sp>
        <p:nvSpPr>
          <p:cNvPr id="6" name="Title 2">
            <a:extLst>
              <a:ext uri="{FF2B5EF4-FFF2-40B4-BE49-F238E27FC236}">
                <a16:creationId xmlns:a16="http://schemas.microsoft.com/office/drawing/2014/main" id="{0CD1E1D2-1B6F-D04F-BF71-E88900C6A63D}"/>
              </a:ext>
            </a:extLst>
          </p:cNvPr>
          <p:cNvSpPr txBox="1">
            <a:spLocks/>
          </p:cNvSpPr>
          <p:nvPr/>
        </p:nvSpPr>
        <p:spPr>
          <a:xfrm>
            <a:off x="-55619" y="1762481"/>
            <a:ext cx="4343334" cy="2551611"/>
          </a:xfrm>
          <a:prstGeom prst="rect">
            <a:avLst/>
          </a:prstGeom>
          <a:solidFill>
            <a:schemeClr val="accent1"/>
          </a:solidFill>
        </p:spPr>
        <p:txBody>
          <a:bodyPr vert="horz" lIns="210312" tIns="173736" rIns="228600" bIns="228600" rtlCol="0" anchor="t">
            <a:noAutofit/>
          </a:bodyPr>
          <a:lst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600" kern="0" dirty="0"/>
              <a:t>Create fast fault tolerant</a:t>
            </a:r>
            <a:br>
              <a:rPr lang="en-US" sz="1600" kern="0" dirty="0"/>
            </a:br>
            <a:r>
              <a:rPr lang="en-US" sz="1600" kern="0" dirty="0"/>
              <a:t>internet scale cloud systems to handle millions of transactions per day!</a:t>
            </a:r>
          </a:p>
        </p:txBody>
      </p:sp>
      <p:sp>
        <p:nvSpPr>
          <p:cNvPr id="8" name="Title 7">
            <a:extLst>
              <a:ext uri="{FF2B5EF4-FFF2-40B4-BE49-F238E27FC236}">
                <a16:creationId xmlns:a16="http://schemas.microsoft.com/office/drawing/2014/main" id="{6EB8DBED-FF26-9948-8B07-BD085BB2029A}"/>
              </a:ext>
            </a:extLst>
          </p:cNvPr>
          <p:cNvSpPr>
            <a:spLocks noGrp="1"/>
          </p:cNvSpPr>
          <p:nvPr>
            <p:ph type="title"/>
          </p:nvPr>
        </p:nvSpPr>
        <p:spPr>
          <a:xfrm>
            <a:off x="0" y="0"/>
            <a:ext cx="9144000" cy="887413"/>
          </a:xfrm>
        </p:spPr>
        <p:txBody>
          <a:bodyPr/>
          <a:lstStyle/>
          <a:p>
            <a:r>
              <a:rPr lang="en-US" dirty="0"/>
              <a:t>Challenges for the modern technologist </a:t>
            </a:r>
            <a:br>
              <a:rPr lang="en-US" dirty="0"/>
            </a:br>
            <a:r>
              <a:rPr lang="en-US" dirty="0"/>
              <a:t>( &amp; MOORES LAW AND AMDAL RULES )</a:t>
            </a:r>
          </a:p>
        </p:txBody>
      </p:sp>
      <p:sp>
        <p:nvSpPr>
          <p:cNvPr id="2" name="Slide Number Placeholder 1">
            <a:extLst>
              <a:ext uri="{FF2B5EF4-FFF2-40B4-BE49-F238E27FC236}">
                <a16:creationId xmlns:a16="http://schemas.microsoft.com/office/drawing/2014/main" id="{5B185058-629F-2D47-97DC-475DFE7BA389}"/>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89869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F19FB239-EE01-F245-B451-E201E9DC1110}"/>
              </a:ext>
            </a:extLst>
          </p:cNvPr>
          <p:cNvPicPr>
            <a:picLocks noChangeAspect="1"/>
          </p:cNvPicPr>
          <p:nvPr/>
        </p:nvPicPr>
        <p:blipFill>
          <a:blip r:embed="rId2"/>
          <a:stretch>
            <a:fillRect/>
          </a:stretch>
        </p:blipFill>
        <p:spPr>
          <a:xfrm>
            <a:off x="2427941" y="0"/>
            <a:ext cx="4288118" cy="5143500"/>
          </a:xfrm>
          <a:prstGeom prst="rect">
            <a:avLst/>
          </a:prstGeom>
        </p:spPr>
      </p:pic>
      <p:sp>
        <p:nvSpPr>
          <p:cNvPr id="7" name="TextBox 6">
            <a:extLst>
              <a:ext uri="{FF2B5EF4-FFF2-40B4-BE49-F238E27FC236}">
                <a16:creationId xmlns:a16="http://schemas.microsoft.com/office/drawing/2014/main" id="{B69A1EE6-8F6E-B449-839E-7A8C58CC79DF}"/>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FC1F3FC7-09EA-F84B-A5BC-479543EDC8E9}"/>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C22D3653-A8A6-534F-953B-E33F7815CFB7}"/>
              </a:ext>
            </a:extLst>
          </p:cNvPr>
          <p:cNvSpPr>
            <a:spLocks noGrp="1"/>
          </p:cNvSpPr>
          <p:nvPr>
            <p:ph type="sldNum" sz="quarter" idx="12"/>
          </p:nvPr>
        </p:nvSpPr>
        <p:spPr/>
        <p:txBody>
          <a:bodyPr/>
          <a:lstStyle/>
          <a:p>
            <a:fld id="{8AE09847-2EBC-0945-BFD7-B5A0FFFE5454}" type="slidenum">
              <a:rPr lang="en-US" smtClean="0"/>
              <a:t>40</a:t>
            </a:fld>
            <a:endParaRPr lang="en-US"/>
          </a:p>
        </p:txBody>
      </p:sp>
    </p:spTree>
    <p:extLst>
      <p:ext uri="{BB962C8B-B14F-4D97-AF65-F5344CB8AC3E}">
        <p14:creationId xmlns:p14="http://schemas.microsoft.com/office/powerpoint/2010/main" val="2418479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0FBF7544-C167-8C49-8957-A6ED279831ED}"/>
              </a:ext>
            </a:extLst>
          </p:cNvPr>
          <p:cNvPicPr>
            <a:picLocks noChangeAspect="1"/>
          </p:cNvPicPr>
          <p:nvPr/>
        </p:nvPicPr>
        <p:blipFill>
          <a:blip r:embed="rId2"/>
          <a:stretch>
            <a:fillRect/>
          </a:stretch>
        </p:blipFill>
        <p:spPr>
          <a:xfrm>
            <a:off x="2403362" y="0"/>
            <a:ext cx="4337277" cy="5143500"/>
          </a:xfrm>
          <a:prstGeom prst="rect">
            <a:avLst/>
          </a:prstGeom>
        </p:spPr>
      </p:pic>
      <p:sp>
        <p:nvSpPr>
          <p:cNvPr id="7" name="TextBox 6">
            <a:extLst>
              <a:ext uri="{FF2B5EF4-FFF2-40B4-BE49-F238E27FC236}">
                <a16:creationId xmlns:a16="http://schemas.microsoft.com/office/drawing/2014/main" id="{F34AC000-DBD9-B840-AF9E-A8759E9659E2}"/>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AAD292E0-288F-E049-BDED-42D242F23DFA}"/>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DE756FAC-A300-9347-9794-053649025D40}"/>
              </a:ext>
            </a:extLst>
          </p:cNvPr>
          <p:cNvSpPr>
            <a:spLocks noGrp="1"/>
          </p:cNvSpPr>
          <p:nvPr>
            <p:ph type="sldNum" sz="quarter" idx="12"/>
          </p:nvPr>
        </p:nvSpPr>
        <p:spPr/>
        <p:txBody>
          <a:bodyPr/>
          <a:lstStyle/>
          <a:p>
            <a:fld id="{8AE09847-2EBC-0945-BFD7-B5A0FFFE5454}" type="slidenum">
              <a:rPr lang="en-US" smtClean="0"/>
              <a:t>41</a:t>
            </a:fld>
            <a:endParaRPr lang="en-US"/>
          </a:p>
        </p:txBody>
      </p:sp>
    </p:spTree>
    <p:extLst>
      <p:ext uri="{BB962C8B-B14F-4D97-AF65-F5344CB8AC3E}">
        <p14:creationId xmlns:p14="http://schemas.microsoft.com/office/powerpoint/2010/main" val="7790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4F010CA5-4735-7146-9D30-DC55BAC8E9A2}"/>
              </a:ext>
            </a:extLst>
          </p:cNvPr>
          <p:cNvPicPr>
            <a:picLocks noChangeAspect="1"/>
          </p:cNvPicPr>
          <p:nvPr/>
        </p:nvPicPr>
        <p:blipFill>
          <a:blip r:embed="rId2"/>
          <a:stretch>
            <a:fillRect/>
          </a:stretch>
        </p:blipFill>
        <p:spPr>
          <a:xfrm>
            <a:off x="2419413" y="0"/>
            <a:ext cx="4305174" cy="5143500"/>
          </a:xfrm>
          <a:prstGeom prst="rect">
            <a:avLst/>
          </a:prstGeom>
        </p:spPr>
      </p:pic>
      <p:sp>
        <p:nvSpPr>
          <p:cNvPr id="7" name="TextBox 6">
            <a:extLst>
              <a:ext uri="{FF2B5EF4-FFF2-40B4-BE49-F238E27FC236}">
                <a16:creationId xmlns:a16="http://schemas.microsoft.com/office/drawing/2014/main" id="{BBD495A7-FE11-E44D-A1F4-081CE1A6C6F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EA2780FF-DD24-D745-9024-9614AAD60ABF}"/>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DCC28335-8B0E-5B46-BB8E-EB78BBCF3BC6}"/>
              </a:ext>
            </a:extLst>
          </p:cNvPr>
          <p:cNvSpPr>
            <a:spLocks noGrp="1"/>
          </p:cNvSpPr>
          <p:nvPr>
            <p:ph type="sldNum" sz="quarter" idx="12"/>
          </p:nvPr>
        </p:nvSpPr>
        <p:spPr/>
        <p:txBody>
          <a:bodyPr/>
          <a:lstStyle/>
          <a:p>
            <a:fld id="{8AE09847-2EBC-0945-BFD7-B5A0FFFE5454}" type="slidenum">
              <a:rPr lang="en-US" smtClean="0"/>
              <a:t>42</a:t>
            </a:fld>
            <a:endParaRPr lang="en-US"/>
          </a:p>
        </p:txBody>
      </p:sp>
    </p:spTree>
    <p:extLst>
      <p:ext uri="{BB962C8B-B14F-4D97-AF65-F5344CB8AC3E}">
        <p14:creationId xmlns:p14="http://schemas.microsoft.com/office/powerpoint/2010/main" val="1567058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D37F8ABD-4240-B847-A479-72AC36E7CF34}"/>
              </a:ext>
            </a:extLst>
          </p:cNvPr>
          <p:cNvPicPr>
            <a:picLocks noChangeAspect="1"/>
          </p:cNvPicPr>
          <p:nvPr/>
        </p:nvPicPr>
        <p:blipFill>
          <a:blip r:embed="rId2"/>
          <a:stretch>
            <a:fillRect/>
          </a:stretch>
        </p:blipFill>
        <p:spPr>
          <a:xfrm>
            <a:off x="2413117" y="0"/>
            <a:ext cx="4317767" cy="5143500"/>
          </a:xfrm>
          <a:prstGeom prst="rect">
            <a:avLst/>
          </a:prstGeom>
        </p:spPr>
      </p:pic>
      <p:sp>
        <p:nvSpPr>
          <p:cNvPr id="7" name="TextBox 6">
            <a:extLst>
              <a:ext uri="{FF2B5EF4-FFF2-40B4-BE49-F238E27FC236}">
                <a16:creationId xmlns:a16="http://schemas.microsoft.com/office/drawing/2014/main" id="{EE35B231-3A96-2A4E-81BA-76E7AC4079B8}"/>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38AB5F44-5396-B545-BC82-734FAE0AEC8E}"/>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0B2AF8FF-29E9-1C4C-B3E0-AFD5F0C889B2}"/>
              </a:ext>
            </a:extLst>
          </p:cNvPr>
          <p:cNvSpPr>
            <a:spLocks noGrp="1"/>
          </p:cNvSpPr>
          <p:nvPr>
            <p:ph type="sldNum" sz="quarter" idx="12"/>
          </p:nvPr>
        </p:nvSpPr>
        <p:spPr/>
        <p:txBody>
          <a:bodyPr/>
          <a:lstStyle/>
          <a:p>
            <a:fld id="{8AE09847-2EBC-0945-BFD7-B5A0FFFE5454}" type="slidenum">
              <a:rPr lang="en-US" smtClean="0"/>
              <a:t>43</a:t>
            </a:fld>
            <a:endParaRPr lang="en-US"/>
          </a:p>
        </p:txBody>
      </p:sp>
    </p:spTree>
    <p:extLst>
      <p:ext uri="{BB962C8B-B14F-4D97-AF65-F5344CB8AC3E}">
        <p14:creationId xmlns:p14="http://schemas.microsoft.com/office/powerpoint/2010/main" val="3710392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Ecosystem Tools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err="1"/>
              <a:t>Sharding</a:t>
            </a:r>
            <a:endParaRPr lang="en-US" sz="2800" dirty="0"/>
          </a:p>
          <a:p>
            <a:pPr marL="457200" indent="-457200">
              <a:lnSpc>
                <a:spcPct val="100000"/>
              </a:lnSpc>
              <a:buFont typeface="Arial" panose="020B0604020202020204" pitchFamily="34" charset="0"/>
              <a:buChar char="•"/>
            </a:pPr>
            <a:r>
              <a:rPr lang="en-US" sz="2800" dirty="0"/>
              <a:t>HTTP</a:t>
            </a:r>
          </a:p>
          <a:p>
            <a:pPr marL="457200" indent="-457200">
              <a:lnSpc>
                <a:spcPct val="100000"/>
              </a:lnSpc>
              <a:buFont typeface="Arial" panose="020B0604020202020204" pitchFamily="34" charset="0"/>
              <a:buChar char="•"/>
            </a:pPr>
            <a:r>
              <a:rPr lang="en-US" sz="2800" dirty="0"/>
              <a:t>Data Sharing</a:t>
            </a:r>
          </a:p>
          <a:p>
            <a:pPr marL="457200" indent="-457200">
              <a:lnSpc>
                <a:spcPct val="100000"/>
              </a:lnSpc>
              <a:buFont typeface="Arial" panose="020B0604020202020204" pitchFamily="34" charset="0"/>
              <a:buChar char="•"/>
            </a:pPr>
            <a:r>
              <a:rPr lang="en-US" sz="2800" dirty="0"/>
              <a:t>Kafka Publishing</a:t>
            </a:r>
          </a:p>
          <a:p>
            <a:pPr marL="457200" indent="-457200">
              <a:lnSpc>
                <a:spcPct val="100000"/>
              </a:lnSpc>
              <a:buFont typeface="Arial" panose="020B0604020202020204" pitchFamily="34" charset="0"/>
              <a:buChar char="•"/>
            </a:pPr>
            <a:r>
              <a:rPr lang="en-US" sz="2800" dirty="0"/>
              <a:t>Circuit Breaker </a:t>
            </a:r>
          </a:p>
        </p:txBody>
      </p:sp>
      <p:sp>
        <p:nvSpPr>
          <p:cNvPr id="2" name="Slide Number Placeholder 1">
            <a:extLst>
              <a:ext uri="{FF2B5EF4-FFF2-40B4-BE49-F238E27FC236}">
                <a16:creationId xmlns:a16="http://schemas.microsoft.com/office/drawing/2014/main" id="{807C992E-4F2B-824A-8039-276D42CA65F2}"/>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Tree>
    <p:extLst>
      <p:ext uri="{BB962C8B-B14F-4D97-AF65-F5344CB8AC3E}">
        <p14:creationId xmlns:p14="http://schemas.microsoft.com/office/powerpoint/2010/main" val="2205522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Partitioning by </a:t>
            </a:r>
            <a:r>
              <a:rPr lang="en-US" sz="3600" dirty="0" err="1"/>
              <a:t>Sharding</a:t>
            </a: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Auto </a:t>
            </a:r>
            <a:r>
              <a:rPr lang="en-US" sz="2800" dirty="0" err="1"/>
              <a:t>dist</a:t>
            </a:r>
            <a:r>
              <a:rPr lang="en-US" sz="2800" dirty="0"/>
              <a:t> Node Actors across multiple Clusters/JVM</a:t>
            </a:r>
          </a:p>
          <a:p>
            <a:pPr marL="628650" lvl="1" indent="-457200">
              <a:lnSpc>
                <a:spcPct val="100000"/>
              </a:lnSpc>
              <a:buFont typeface="Arial" panose="020B0604020202020204" pitchFamily="34" charset="0"/>
              <a:buChar char="•"/>
            </a:pPr>
            <a:r>
              <a:rPr lang="en-US" sz="2800" dirty="0"/>
              <a:t>These Node Actors === </a:t>
            </a:r>
            <a:r>
              <a:rPr lang="en-US" sz="2800" b="1" dirty="0"/>
              <a:t>Entity</a:t>
            </a:r>
            <a:r>
              <a:rPr lang="en-US" sz="2800" dirty="0"/>
              <a:t> Nodes</a:t>
            </a:r>
          </a:p>
          <a:p>
            <a:pPr marL="800100" lvl="2" indent="-457200">
              <a:lnSpc>
                <a:spcPct val="100000"/>
              </a:lnSpc>
            </a:pPr>
            <a:r>
              <a:rPr lang="en-US" sz="2800" b="1" dirty="0" err="1"/>
              <a:t>UniqueId</a:t>
            </a:r>
            <a:endParaRPr lang="en-US" sz="2800" b="1" dirty="0"/>
          </a:p>
          <a:p>
            <a:pPr marL="800100" lvl="2" indent="-457200">
              <a:lnSpc>
                <a:spcPct val="100000"/>
              </a:lnSpc>
            </a:pPr>
            <a:r>
              <a:rPr lang="en-US" sz="2800" b="1" dirty="0"/>
              <a:t>STATEFUL</a:t>
            </a:r>
          </a:p>
          <a:p>
            <a:pPr marL="1085850" lvl="3" indent="-457200">
              <a:lnSpc>
                <a:spcPct val="100000"/>
              </a:lnSpc>
            </a:pPr>
            <a:r>
              <a:rPr lang="en-US" sz="2800" dirty="0"/>
              <a:t>Event Sourcing</a:t>
            </a:r>
          </a:p>
          <a:p>
            <a:pPr marL="1085850" lvl="3" indent="-457200">
              <a:lnSpc>
                <a:spcPct val="100000"/>
              </a:lnSpc>
            </a:pPr>
            <a:r>
              <a:rPr lang="en-US" sz="2800" dirty="0"/>
              <a:t>CQRS</a:t>
            </a:r>
          </a:p>
        </p:txBody>
      </p:sp>
      <p:sp>
        <p:nvSpPr>
          <p:cNvPr id="6" name="Oval 5">
            <a:extLst>
              <a:ext uri="{FF2B5EF4-FFF2-40B4-BE49-F238E27FC236}">
                <a16:creationId xmlns:a16="http://schemas.microsoft.com/office/drawing/2014/main" id="{BB8E4521-8D89-C847-835A-E9C9001DF109}"/>
              </a:ext>
            </a:extLst>
          </p:cNvPr>
          <p:cNvSpPr/>
          <p:nvPr/>
        </p:nvSpPr>
        <p:spPr bwMode="auto">
          <a:xfrm>
            <a:off x="7783736" y="4572000"/>
            <a:ext cx="215900" cy="215900"/>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7" name="Oval 6">
            <a:extLst>
              <a:ext uri="{FF2B5EF4-FFF2-40B4-BE49-F238E27FC236}">
                <a16:creationId xmlns:a16="http://schemas.microsoft.com/office/drawing/2014/main" id="{BB5A6676-92BD-E047-9263-D53BC077811F}"/>
              </a:ext>
            </a:extLst>
          </p:cNvPr>
          <p:cNvSpPr/>
          <p:nvPr/>
        </p:nvSpPr>
        <p:spPr bwMode="auto">
          <a:xfrm>
            <a:off x="8121649" y="4572000"/>
            <a:ext cx="215900" cy="215900"/>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Slide Number Placeholder 1">
            <a:extLst>
              <a:ext uri="{FF2B5EF4-FFF2-40B4-BE49-F238E27FC236}">
                <a16:creationId xmlns:a16="http://schemas.microsoft.com/office/drawing/2014/main" id="{0AC6DCE7-53B1-2341-A567-852D4BC10836}"/>
              </a:ext>
            </a:extLst>
          </p:cNvPr>
          <p:cNvSpPr>
            <a:spLocks noGrp="1"/>
          </p:cNvSpPr>
          <p:nvPr>
            <p:ph type="sldNum" sz="quarter" idx="11"/>
          </p:nvPr>
        </p:nvSpPr>
        <p:spPr/>
        <p:txBody>
          <a:bodyPr/>
          <a:lstStyle/>
          <a:p>
            <a:fld id="{59395FB3-9C97-154F-86B2-7E381B951268}" type="slidenum">
              <a:rPr lang="en-US" smtClean="0"/>
              <a:pPr/>
              <a:t>45</a:t>
            </a:fld>
            <a:endParaRPr lang="en-US" dirty="0"/>
          </a:p>
        </p:txBody>
      </p:sp>
    </p:spTree>
    <p:extLst>
      <p:ext uri="{BB962C8B-B14F-4D97-AF65-F5344CB8AC3E}">
        <p14:creationId xmlns:p14="http://schemas.microsoft.com/office/powerpoint/2010/main" val="560163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SHARED DATA</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652462"/>
          </a:xfrm>
        </p:spPr>
        <p:txBody>
          <a:bodyPr/>
          <a:lstStyle/>
          <a:p>
            <a:pPr marL="457200" indent="-457200">
              <a:lnSpc>
                <a:spcPct val="100000"/>
              </a:lnSpc>
              <a:buFont typeface="Arial" panose="020B0604020202020204" pitchFamily="34" charset="0"/>
              <a:buChar char="•"/>
            </a:pPr>
            <a:r>
              <a:rPr lang="en-US" sz="2800" dirty="0"/>
              <a:t>CRDTs</a:t>
            </a:r>
          </a:p>
          <a:p>
            <a:pPr marL="457200" indent="-457200">
              <a:lnSpc>
                <a:spcPct val="100000"/>
              </a:lnSpc>
              <a:buFont typeface="Arial" panose="020B0604020202020204" pitchFamily="34" charset="0"/>
              <a:buChar char="•"/>
            </a:pPr>
            <a:r>
              <a:rPr lang="en-US" sz="2800" dirty="0"/>
              <a:t>Eventual Consistency</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r>
              <a:rPr lang="en-US" sz="2800" dirty="0"/>
              <a:t>If Collisions</a:t>
            </a:r>
          </a:p>
          <a:p>
            <a:pPr marL="628650" lvl="1" indent="-457200">
              <a:lnSpc>
                <a:spcPct val="100000"/>
              </a:lnSpc>
              <a:buFont typeface="Arial" panose="020B0604020202020204" pitchFamily="34" charset="0"/>
              <a:buChar char="•"/>
            </a:pPr>
            <a:r>
              <a:rPr lang="en-US" sz="2800" dirty="0"/>
              <a:t>Resolved with</a:t>
            </a:r>
          </a:p>
          <a:p>
            <a:pPr marL="800100" lvl="2" indent="-457200">
              <a:lnSpc>
                <a:spcPct val="100000"/>
              </a:lnSpc>
            </a:pPr>
            <a:r>
              <a:rPr lang="en-US" sz="2800" i="1" dirty="0"/>
              <a:t>Monotonic merge function Algorithm</a:t>
            </a:r>
          </a:p>
        </p:txBody>
      </p:sp>
      <p:sp>
        <p:nvSpPr>
          <p:cNvPr id="2" name="Slide Number Placeholder 1">
            <a:extLst>
              <a:ext uri="{FF2B5EF4-FFF2-40B4-BE49-F238E27FC236}">
                <a16:creationId xmlns:a16="http://schemas.microsoft.com/office/drawing/2014/main" id="{03620604-D8FF-FE41-9929-1C2D5712E948}"/>
              </a:ext>
            </a:extLst>
          </p:cNvPr>
          <p:cNvSpPr>
            <a:spLocks noGrp="1"/>
          </p:cNvSpPr>
          <p:nvPr>
            <p:ph type="sldNum" sz="quarter" idx="11"/>
          </p:nvPr>
        </p:nvSpPr>
        <p:spPr/>
        <p:txBody>
          <a:bodyPr/>
          <a:lstStyle/>
          <a:p>
            <a:fld id="{59395FB3-9C97-154F-86B2-7E381B951268}" type="slidenum">
              <a:rPr lang="en-US" smtClean="0"/>
              <a:pPr/>
              <a:t>46</a:t>
            </a:fld>
            <a:endParaRPr lang="en-US" dirty="0"/>
          </a:p>
        </p:txBody>
      </p:sp>
    </p:spTree>
    <p:extLst>
      <p:ext uri="{BB962C8B-B14F-4D97-AF65-F5344CB8AC3E}">
        <p14:creationId xmlns:p14="http://schemas.microsoft.com/office/powerpoint/2010/main" val="3901078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47</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
        <p:nvSpPr>
          <p:cNvPr id="5" name="Footer Placeholder 4">
            <a:extLst>
              <a:ext uri="{FF2B5EF4-FFF2-40B4-BE49-F238E27FC236}">
                <a16:creationId xmlns:a16="http://schemas.microsoft.com/office/drawing/2014/main" id="{898D9946-E790-E240-B963-F93A8F1CEC37}"/>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Tree>
    <p:extLst>
      <p:ext uri="{BB962C8B-B14F-4D97-AF65-F5344CB8AC3E}">
        <p14:creationId xmlns:p14="http://schemas.microsoft.com/office/powerpoint/2010/main" val="3278950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KAFKA - publishing </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Publish to Kafka event - topic</a:t>
            </a:r>
          </a:p>
          <a:p>
            <a:pPr marL="628650" lvl="1" indent="-457200">
              <a:lnSpc>
                <a:spcPct val="100000"/>
              </a:lnSpc>
              <a:buFont typeface="Arial" panose="020B0604020202020204" pitchFamily="34" charset="0"/>
              <a:buChar char="•"/>
            </a:pPr>
            <a:r>
              <a:rPr lang="en-US" sz="2800" dirty="0"/>
              <a:t>Down stream DB processing</a:t>
            </a:r>
          </a:p>
          <a:p>
            <a:pPr marL="800100" lvl="2" indent="-457200">
              <a:lnSpc>
                <a:spcPct val="100000"/>
              </a:lnSpc>
            </a:pPr>
            <a:r>
              <a:rPr lang="en-US" sz="2800" dirty="0"/>
              <a:t>Keeps blocking operation</a:t>
            </a:r>
          </a:p>
          <a:p>
            <a:pPr marL="1085850" lvl="3" indent="-457200">
              <a:lnSpc>
                <a:spcPct val="100000"/>
              </a:lnSpc>
            </a:pPr>
            <a:r>
              <a:rPr lang="en-US" sz="2800" dirty="0"/>
              <a:t>Out of way fast data flow processing</a:t>
            </a:r>
          </a:p>
          <a:p>
            <a:pPr marL="800100" lvl="2" indent="-457200">
              <a:lnSpc>
                <a:spcPct val="100000"/>
              </a:lnSpc>
            </a:pPr>
            <a:endParaRPr lang="en-US" sz="2800" dirty="0"/>
          </a:p>
          <a:p>
            <a:pPr marL="800100" lvl="2" indent="-457200">
              <a:lnSpc>
                <a:spcPct val="100000"/>
              </a:lnSpc>
            </a:pPr>
            <a:r>
              <a:rPr lang="en-US" sz="2800" dirty="0"/>
              <a:t>CQRS – Q making materialized views</a:t>
            </a:r>
          </a:p>
        </p:txBody>
      </p:sp>
      <p:sp>
        <p:nvSpPr>
          <p:cNvPr id="2" name="Slide Number Placeholder 1">
            <a:extLst>
              <a:ext uri="{FF2B5EF4-FFF2-40B4-BE49-F238E27FC236}">
                <a16:creationId xmlns:a16="http://schemas.microsoft.com/office/drawing/2014/main" id="{CAAC7B6A-B18F-374D-9310-62837A49FBFA}"/>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Tree>
    <p:extLst>
      <p:ext uri="{BB962C8B-B14F-4D97-AF65-F5344CB8AC3E}">
        <p14:creationId xmlns:p14="http://schemas.microsoft.com/office/powerpoint/2010/main" val="2596825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49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
        <p:nvSpPr>
          <p:cNvPr id="6" name="Footer Placeholder 5">
            <a:extLst>
              <a:ext uri="{FF2B5EF4-FFF2-40B4-BE49-F238E27FC236}">
                <a16:creationId xmlns:a16="http://schemas.microsoft.com/office/drawing/2014/main" id="{F599191E-FE6F-9D47-AB97-24E71D52AB5D}"/>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Tree>
    <p:extLst>
      <p:ext uri="{BB962C8B-B14F-4D97-AF65-F5344CB8AC3E}">
        <p14:creationId xmlns:p14="http://schemas.microsoft.com/office/powerpoint/2010/main" val="71317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62BB08EA-CAF7-E940-B735-9A5BA713A55A}"/>
              </a:ext>
            </a:extLst>
          </p:cNvPr>
          <p:cNvSpPr/>
          <p:nvPr/>
        </p:nvSpPr>
        <p:spPr>
          <a:xfrm>
            <a:off x="1845578" y="1993448"/>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ACTOR MODEL OF COMPUTATION</a:t>
            </a:r>
          </a:p>
        </p:txBody>
      </p:sp>
      <p:sp>
        <p:nvSpPr>
          <p:cNvPr id="10" name="Rectangle 9">
            <a:extLst>
              <a:ext uri="{FF2B5EF4-FFF2-40B4-BE49-F238E27FC236}">
                <a16:creationId xmlns:a16="http://schemas.microsoft.com/office/drawing/2014/main" id="{33858B6D-6FAF-F64B-9E19-79410C83BB5C}"/>
              </a:ext>
            </a:extLst>
          </p:cNvPr>
          <p:cNvSpPr/>
          <p:nvPr/>
        </p:nvSpPr>
        <p:spPr>
          <a:xfrm>
            <a:off x="1845578" y="100173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REACTIVE ARCHITECTURE</a:t>
            </a:r>
          </a:p>
        </p:txBody>
      </p:sp>
      <p:sp>
        <p:nvSpPr>
          <p:cNvPr id="11" name="Rectangle 10">
            <a:extLst>
              <a:ext uri="{FF2B5EF4-FFF2-40B4-BE49-F238E27FC236}">
                <a16:creationId xmlns:a16="http://schemas.microsoft.com/office/drawing/2014/main" id="{579DE482-6D4E-764B-AB51-61E444426CE1}"/>
              </a:ext>
            </a:extLst>
          </p:cNvPr>
          <p:cNvSpPr/>
          <p:nvPr/>
        </p:nvSpPr>
        <p:spPr>
          <a:xfrm>
            <a:off x="1845578" y="2985161"/>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AKKA</a:t>
            </a:r>
          </a:p>
        </p:txBody>
      </p:sp>
      <p:sp>
        <p:nvSpPr>
          <p:cNvPr id="12" name="Rectangle 11">
            <a:extLst>
              <a:ext uri="{FF2B5EF4-FFF2-40B4-BE49-F238E27FC236}">
                <a16:creationId xmlns:a16="http://schemas.microsoft.com/office/drawing/2014/main" id="{1D204970-1BEF-EB4E-9249-EC7A2D6F42CA}"/>
              </a:ext>
            </a:extLst>
          </p:cNvPr>
          <p:cNvSpPr/>
          <p:nvPr/>
        </p:nvSpPr>
        <p:spPr>
          <a:xfrm>
            <a:off x="1845578" y="391275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OpenShift</a:t>
            </a:r>
          </a:p>
        </p:txBody>
      </p:sp>
      <p:sp>
        <p:nvSpPr>
          <p:cNvPr id="7" name="Slide Number Placeholder 6">
            <a:extLst>
              <a:ext uri="{FF2B5EF4-FFF2-40B4-BE49-F238E27FC236}">
                <a16:creationId xmlns:a16="http://schemas.microsoft.com/office/drawing/2014/main" id="{D0FEA7DF-BEE5-004F-9996-2269B5163BC2}"/>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043097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Design Patterns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Master Slave Work Pulling</a:t>
            </a:r>
          </a:p>
          <a:p>
            <a:pPr marL="457200" indent="-457200">
              <a:lnSpc>
                <a:spcPct val="100000"/>
              </a:lnSpc>
              <a:buFont typeface="Arial" panose="020B0604020202020204" pitchFamily="34" charset="0"/>
              <a:buChar char="•"/>
            </a:pPr>
            <a:r>
              <a:rPr lang="en-US" sz="2800" dirty="0"/>
              <a:t>Ordered Termination</a:t>
            </a:r>
          </a:p>
          <a:p>
            <a:pPr marL="457200" indent="-457200">
              <a:lnSpc>
                <a:spcPct val="100000"/>
              </a:lnSpc>
              <a:buFont typeface="Arial" panose="020B0604020202020204" pitchFamily="34" charset="0"/>
              <a:buChar char="•"/>
            </a:pPr>
            <a:r>
              <a:rPr lang="en-US" sz="2800" dirty="0"/>
              <a:t>Circuit Breaker</a:t>
            </a:r>
          </a:p>
        </p:txBody>
      </p:sp>
      <p:sp>
        <p:nvSpPr>
          <p:cNvPr id="2" name="Slide Number Placeholder 1">
            <a:extLst>
              <a:ext uri="{FF2B5EF4-FFF2-40B4-BE49-F238E27FC236}">
                <a16:creationId xmlns:a16="http://schemas.microsoft.com/office/drawing/2014/main" id="{7A587547-47D4-FA4C-9BB9-FF669390D59A}"/>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Tree>
    <p:extLst>
      <p:ext uri="{BB962C8B-B14F-4D97-AF65-F5344CB8AC3E}">
        <p14:creationId xmlns:p14="http://schemas.microsoft.com/office/powerpoint/2010/main" val="4293513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313698" cy="804672"/>
          </a:xfrm>
        </p:spPr>
        <p:txBody>
          <a:bodyPr/>
          <a:lstStyle/>
          <a:p>
            <a:pPr>
              <a:lnSpc>
                <a:spcPct val="100000"/>
              </a:lnSpc>
            </a:pPr>
            <a:br>
              <a:rPr lang="en-US" sz="3600" dirty="0"/>
            </a:b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a:lnSpc>
                <a:spcPct val="100000"/>
              </a:lnSpc>
            </a:pPr>
            <a:r>
              <a:rPr lang="en-US" sz="2800" dirty="0"/>
              <a:t>Circuit Breaker</a:t>
            </a:r>
          </a:p>
        </p:txBody>
      </p:sp>
      <p:sp>
        <p:nvSpPr>
          <p:cNvPr id="6" name="Oval 5">
            <a:extLst>
              <a:ext uri="{FF2B5EF4-FFF2-40B4-BE49-F238E27FC236}">
                <a16:creationId xmlns:a16="http://schemas.microsoft.com/office/drawing/2014/main" id="{CC4ED2F2-454C-FC4E-BD30-901744E4B18D}"/>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pic>
        <p:nvPicPr>
          <p:cNvPr id="1026" name="Picture 2">
            <a:extLst>
              <a:ext uri="{FF2B5EF4-FFF2-40B4-BE49-F238E27FC236}">
                <a16:creationId xmlns:a16="http://schemas.microsoft.com/office/drawing/2014/main" id="{487E9BED-54D6-5E46-AA48-1B682FEEE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22400"/>
            <a:ext cx="7315200" cy="2298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65AE2CD-78A4-F345-9DD1-13797B2F054A}"/>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Tree>
    <p:extLst>
      <p:ext uri="{BB962C8B-B14F-4D97-AF65-F5344CB8AC3E}">
        <p14:creationId xmlns:p14="http://schemas.microsoft.com/office/powerpoint/2010/main" val="62989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a:xfrm>
            <a:off x="228666" y="173736"/>
            <a:ext cx="8915334" cy="4301813"/>
          </a:xfrm>
        </p:spPr>
        <p:txBody>
          <a:bodyPr/>
          <a:lstStyle/>
          <a:p>
            <a:pPr algn="ctr"/>
            <a:r>
              <a:rPr lang="en-US" sz="4800" dirty="0"/>
              <a:t>Crop circle chrome demo</a:t>
            </a:r>
            <a:br>
              <a:rPr lang="en-US" dirty="0"/>
            </a:br>
            <a:r>
              <a:rPr lang="en-US" sz="4000" dirty="0">
                <a:solidFill>
                  <a:schemeClr val="tx1"/>
                </a:solidFill>
                <a:highlight>
                  <a:srgbClr val="FFFF00"/>
                </a:highlight>
              </a:rPr>
              <a:t>https://</a:t>
            </a:r>
            <a:r>
              <a:rPr lang="en-US" sz="4000" dirty="0" err="1">
                <a:solidFill>
                  <a:schemeClr val="tx1"/>
                </a:solidFill>
                <a:highlight>
                  <a:srgbClr val="FFFF00"/>
                </a:highlight>
              </a:rPr>
              <a:t>bit.ly</a:t>
            </a:r>
            <a:r>
              <a:rPr lang="en-US" sz="4000" dirty="0">
                <a:solidFill>
                  <a:schemeClr val="tx1"/>
                </a:solidFill>
                <a:highlight>
                  <a:srgbClr val="FFFF00"/>
                </a:highlight>
              </a:rPr>
              <a:t>/</a:t>
            </a:r>
            <a:br>
              <a:rPr lang="en-US" sz="4000" dirty="0">
                <a:highlight>
                  <a:srgbClr val="FFFF00"/>
                </a:highlight>
              </a:rPr>
            </a:br>
            <a:r>
              <a:rPr lang="en-US" dirty="0">
                <a:solidFill>
                  <a:schemeClr val="tx1"/>
                </a:solidFill>
                <a:highlight>
                  <a:srgbClr val="FFFF00"/>
                </a:highlight>
                <a:latin typeface="Arial" panose="020B0604020202020204" pitchFamily="34" charset="0"/>
                <a:cs typeface="Arial" panose="020B0604020202020204" pitchFamily="34" charset="0"/>
              </a:rPr>
              <a:t>2lSrLza</a:t>
            </a:r>
            <a:r>
              <a:rPr lang="en-US" dirty="0">
                <a:highlight>
                  <a:srgbClr val="FFFF00"/>
                </a:highlight>
              </a:rPr>
              <a:t> </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5AAA6722-3CE1-A640-9226-77F52F4EC5D9}"/>
              </a:ext>
            </a:extLst>
          </p:cNvPr>
          <p:cNvSpPr>
            <a:spLocks noGrp="1"/>
          </p:cNvSpPr>
          <p:nvPr>
            <p:ph type="sldNum" sz="quarter" idx="11"/>
          </p:nvPr>
        </p:nvSpPr>
        <p:spPr/>
        <p:txBody>
          <a:bodyPr/>
          <a:lstStyle/>
          <a:p>
            <a:fld id="{59395FB3-9C97-154F-86B2-7E381B951268}" type="slidenum">
              <a:rPr lang="en-US" smtClean="0"/>
              <a:pPr/>
              <a:t>52</a:t>
            </a:fld>
            <a:endParaRPr lang="en-US" dirty="0"/>
          </a:p>
        </p:txBody>
      </p:sp>
    </p:spTree>
    <p:extLst>
      <p:ext uri="{BB962C8B-B14F-4D97-AF65-F5344CB8AC3E}">
        <p14:creationId xmlns:p14="http://schemas.microsoft.com/office/powerpoint/2010/main" val="1246448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r>
              <a:rPr lang="en-US" u="sng" dirty="0"/>
              <a:t>Visualization</a:t>
            </a:r>
          </a:p>
          <a:p>
            <a:r>
              <a:rPr lang="en-US" dirty="0"/>
              <a:t>D3</a:t>
            </a:r>
          </a:p>
          <a:p>
            <a:r>
              <a:rPr lang="en-US" dirty="0" err="1"/>
              <a:t>Websockets</a:t>
            </a:r>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a:xfrm>
            <a:off x="104804" y="880990"/>
            <a:ext cx="4947842" cy="804672"/>
          </a:xfrm>
        </p:spPr>
        <p:txBody>
          <a:bodyPr/>
          <a:lstStyle/>
          <a:p>
            <a:r>
              <a:rPr lang="en-US" dirty="0"/>
              <a:t>Demo – Actor types in an</a:t>
            </a:r>
            <a:br>
              <a:rPr lang="en-US" dirty="0"/>
            </a:br>
            <a:r>
              <a:rPr lang="en-US" dirty="0"/>
              <a:t>Actor Ecosystem</a:t>
            </a:r>
            <a:br>
              <a:rPr lang="en-US" dirty="0"/>
            </a:br>
            <a:br>
              <a:rPr lang="en-US" dirty="0"/>
            </a:br>
            <a:endParaRPr lang="en-US" dirty="0"/>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
        <p:nvSpPr>
          <p:cNvPr id="2" name="Slide Number Placeholder 1">
            <a:extLst>
              <a:ext uri="{FF2B5EF4-FFF2-40B4-BE49-F238E27FC236}">
                <a16:creationId xmlns:a16="http://schemas.microsoft.com/office/drawing/2014/main" id="{23925960-19F1-E643-BA00-2174E74A93F2}"/>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Tree>
    <p:extLst>
      <p:ext uri="{BB962C8B-B14F-4D97-AF65-F5344CB8AC3E}">
        <p14:creationId xmlns:p14="http://schemas.microsoft.com/office/powerpoint/2010/main" val="4284151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54</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OpenShift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2" name="Slide Number Placeholder 1">
            <a:extLst>
              <a:ext uri="{FF2B5EF4-FFF2-40B4-BE49-F238E27FC236}">
                <a16:creationId xmlns:a16="http://schemas.microsoft.com/office/drawing/2014/main" id="{575A5C1D-665D-F74F-8EE9-01BF541CAB83}"/>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Tree>
    <p:extLst>
      <p:ext uri="{BB962C8B-B14F-4D97-AF65-F5344CB8AC3E}">
        <p14:creationId xmlns:p14="http://schemas.microsoft.com/office/powerpoint/2010/main" val="287122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75000"/>
              </a:schemeClr>
            </a:gs>
            <a:gs pos="83000">
              <a:srgbClr val="0070C0"/>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E9B40B8-09AA-D047-BBB4-891FAED907A8}"/>
              </a:ext>
            </a:extLst>
          </p:cNvPr>
          <p:cNvPicPr>
            <a:picLocks noChangeAspect="1"/>
          </p:cNvPicPr>
          <p:nvPr/>
        </p:nvPicPr>
        <p:blipFill>
          <a:blip r:embed="rId3"/>
          <a:stretch>
            <a:fillRect/>
          </a:stretch>
        </p:blipFill>
        <p:spPr>
          <a:xfrm>
            <a:off x="1644493" y="587507"/>
            <a:ext cx="6253605" cy="4196680"/>
          </a:xfrm>
          <a:prstGeom prst="rect">
            <a:avLst/>
          </a:prstGeom>
        </p:spPr>
      </p:pic>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716642" y="117146"/>
            <a:ext cx="9660270" cy="373110"/>
          </a:xfrm>
        </p:spPr>
        <p:txBody>
          <a:bodyPr/>
          <a:lstStyle/>
          <a:p>
            <a:r>
              <a:rPr lang="en-US" sz="1800" dirty="0">
                <a:solidFill>
                  <a:schemeClr val="bg1"/>
                </a:solidFill>
              </a:rPr>
              <a:t>Dev =&gt; Deployment `options`</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 REACTIVE ARCHITECTURES &amp; FUNCTIONAL REACTIVE PROGRAMMING</a:t>
            </a:r>
          </a:p>
        </p:txBody>
      </p:sp>
      <p:pic>
        <p:nvPicPr>
          <p:cNvPr id="10" name="Picture 9">
            <a:extLst>
              <a:ext uri="{FF2B5EF4-FFF2-40B4-BE49-F238E27FC236}">
                <a16:creationId xmlns:a16="http://schemas.microsoft.com/office/drawing/2014/main" id="{1FAB1A6B-A12D-8D42-BAB2-CF811DB01F22}"/>
              </a:ext>
            </a:extLst>
          </p:cNvPr>
          <p:cNvPicPr>
            <a:picLocks noChangeAspect="1"/>
          </p:cNvPicPr>
          <p:nvPr/>
        </p:nvPicPr>
        <p:blipFill>
          <a:blip r:embed="rId4"/>
          <a:stretch>
            <a:fillRect/>
          </a:stretch>
        </p:blipFill>
        <p:spPr>
          <a:xfrm>
            <a:off x="1709830" y="1353978"/>
            <a:ext cx="2013625" cy="658203"/>
          </a:xfrm>
          <a:prstGeom prst="rect">
            <a:avLst/>
          </a:prstGeom>
        </p:spPr>
      </p:pic>
      <p:pic>
        <p:nvPicPr>
          <p:cNvPr id="4" name="Picture 3">
            <a:extLst>
              <a:ext uri="{FF2B5EF4-FFF2-40B4-BE49-F238E27FC236}">
                <a16:creationId xmlns:a16="http://schemas.microsoft.com/office/drawing/2014/main" id="{55B18900-E7A2-3A45-91DB-8FD9D11E563B}"/>
              </a:ext>
            </a:extLst>
          </p:cNvPr>
          <p:cNvPicPr>
            <a:picLocks noChangeAspect="1"/>
          </p:cNvPicPr>
          <p:nvPr/>
        </p:nvPicPr>
        <p:blipFill>
          <a:blip r:embed="rId5"/>
          <a:stretch>
            <a:fillRect/>
          </a:stretch>
        </p:blipFill>
        <p:spPr>
          <a:xfrm>
            <a:off x="68937" y="625047"/>
            <a:ext cx="1373961" cy="457987"/>
          </a:xfrm>
          <a:prstGeom prst="rect">
            <a:avLst/>
          </a:prstGeom>
        </p:spPr>
      </p:pic>
      <p:pic>
        <p:nvPicPr>
          <p:cNvPr id="9" name="Picture 8">
            <a:extLst>
              <a:ext uri="{FF2B5EF4-FFF2-40B4-BE49-F238E27FC236}">
                <a16:creationId xmlns:a16="http://schemas.microsoft.com/office/drawing/2014/main" id="{525236E2-1D0C-2A4C-9896-0DB5B0CECE4E}"/>
              </a:ext>
            </a:extLst>
          </p:cNvPr>
          <p:cNvPicPr>
            <a:picLocks noChangeAspect="1"/>
          </p:cNvPicPr>
          <p:nvPr/>
        </p:nvPicPr>
        <p:blipFill>
          <a:blip r:embed="rId6"/>
          <a:stretch>
            <a:fillRect/>
          </a:stretch>
        </p:blipFill>
        <p:spPr>
          <a:xfrm>
            <a:off x="5485151" y="1257578"/>
            <a:ext cx="1744983" cy="815444"/>
          </a:xfrm>
          <a:prstGeom prst="rect">
            <a:avLst/>
          </a:prstGeom>
        </p:spPr>
      </p:pic>
      <p:pic>
        <p:nvPicPr>
          <p:cNvPr id="14" name="Picture 13">
            <a:extLst>
              <a:ext uri="{FF2B5EF4-FFF2-40B4-BE49-F238E27FC236}">
                <a16:creationId xmlns:a16="http://schemas.microsoft.com/office/drawing/2014/main" id="{9C7B0223-DDF4-084F-911E-C4C35E1F1DF5}"/>
              </a:ext>
            </a:extLst>
          </p:cNvPr>
          <p:cNvPicPr>
            <a:picLocks noChangeAspect="1"/>
          </p:cNvPicPr>
          <p:nvPr/>
        </p:nvPicPr>
        <p:blipFill>
          <a:blip r:embed="rId7"/>
          <a:stretch>
            <a:fillRect/>
          </a:stretch>
        </p:blipFill>
        <p:spPr>
          <a:xfrm>
            <a:off x="6299909" y="2828723"/>
            <a:ext cx="997707" cy="1022403"/>
          </a:xfrm>
          <a:prstGeom prst="rect">
            <a:avLst/>
          </a:prstGeom>
        </p:spPr>
      </p:pic>
      <p:sp>
        <p:nvSpPr>
          <p:cNvPr id="19" name="TextBox 18">
            <a:extLst>
              <a:ext uri="{FF2B5EF4-FFF2-40B4-BE49-F238E27FC236}">
                <a16:creationId xmlns:a16="http://schemas.microsoft.com/office/drawing/2014/main" id="{D500A93B-E6E6-BC4E-848E-72F328F4A9A5}"/>
              </a:ext>
            </a:extLst>
          </p:cNvPr>
          <p:cNvSpPr txBox="1"/>
          <p:nvPr/>
        </p:nvSpPr>
        <p:spPr>
          <a:xfrm>
            <a:off x="363317" y="4269302"/>
            <a:ext cx="1180536"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Base Image </a:t>
            </a:r>
          </a:p>
        </p:txBody>
      </p:sp>
      <p:sp>
        <p:nvSpPr>
          <p:cNvPr id="20" name="TextBox 19">
            <a:extLst>
              <a:ext uri="{FF2B5EF4-FFF2-40B4-BE49-F238E27FC236}">
                <a16:creationId xmlns:a16="http://schemas.microsoft.com/office/drawing/2014/main" id="{BD57E5F6-3617-BB47-8EAE-719C50ED850C}"/>
              </a:ext>
            </a:extLst>
          </p:cNvPr>
          <p:cNvSpPr txBox="1"/>
          <p:nvPr/>
        </p:nvSpPr>
        <p:spPr>
          <a:xfrm>
            <a:off x="381559" y="3164811"/>
            <a:ext cx="829493"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Container</a:t>
            </a:r>
          </a:p>
        </p:txBody>
      </p:sp>
      <p:sp>
        <p:nvSpPr>
          <p:cNvPr id="25" name="TextBox 24">
            <a:extLst>
              <a:ext uri="{FF2B5EF4-FFF2-40B4-BE49-F238E27FC236}">
                <a16:creationId xmlns:a16="http://schemas.microsoft.com/office/drawing/2014/main" id="{9BA8A273-FD21-7944-8F56-FA11EE1ECCD0}"/>
              </a:ext>
            </a:extLst>
          </p:cNvPr>
          <p:cNvSpPr txBox="1"/>
          <p:nvPr/>
        </p:nvSpPr>
        <p:spPr>
          <a:xfrm>
            <a:off x="186400" y="1536280"/>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Orchestration</a:t>
            </a:r>
          </a:p>
        </p:txBody>
      </p:sp>
      <p:sp>
        <p:nvSpPr>
          <p:cNvPr id="28" name="TextBox 27">
            <a:extLst>
              <a:ext uri="{FF2B5EF4-FFF2-40B4-BE49-F238E27FC236}">
                <a16:creationId xmlns:a16="http://schemas.microsoft.com/office/drawing/2014/main" id="{00178124-B4F7-5A48-8872-AF3817AB39EC}"/>
              </a:ext>
            </a:extLst>
          </p:cNvPr>
          <p:cNvSpPr txBox="1"/>
          <p:nvPr/>
        </p:nvSpPr>
        <p:spPr>
          <a:xfrm>
            <a:off x="5741512" y="725471"/>
            <a:ext cx="1733226" cy="285271"/>
          </a:xfrm>
          <a:prstGeom prst="rect">
            <a:avLst/>
          </a:prstGeom>
          <a:noFill/>
        </p:spPr>
        <p:txBody>
          <a:bodyPr wrap="square" rtlCol="0">
            <a:spAutoFit/>
          </a:bodyPr>
          <a:lstStyle/>
          <a:p>
            <a:pPr algn="l">
              <a:lnSpc>
                <a:spcPts val="1600"/>
              </a:lnSpc>
              <a:spcAft>
                <a:spcPts val="600"/>
              </a:spcAft>
            </a:pPr>
            <a:r>
              <a:rPr lang="en-US" sz="1200" dirty="0">
                <a:latin typeface="IBM Plex Sans" charset="0"/>
                <a:ea typeface="IBM Plex Sans" charset="0"/>
                <a:cs typeface="IBM Plex Sans" charset="0"/>
              </a:rPr>
              <a:t>OpenShift (version 4)</a:t>
            </a:r>
          </a:p>
        </p:txBody>
      </p:sp>
      <p:sp>
        <p:nvSpPr>
          <p:cNvPr id="31" name="TextBox 30">
            <a:extLst>
              <a:ext uri="{FF2B5EF4-FFF2-40B4-BE49-F238E27FC236}">
                <a16:creationId xmlns:a16="http://schemas.microsoft.com/office/drawing/2014/main" id="{4AA1C901-E7CD-3C4F-BE9A-06B9E3D14CA9}"/>
              </a:ext>
            </a:extLst>
          </p:cNvPr>
          <p:cNvSpPr txBox="1"/>
          <p:nvPr/>
        </p:nvSpPr>
        <p:spPr>
          <a:xfrm>
            <a:off x="1850029" y="727065"/>
            <a:ext cx="1733226" cy="285271"/>
          </a:xfrm>
          <a:prstGeom prst="rect">
            <a:avLst/>
          </a:prstGeom>
          <a:noFill/>
        </p:spPr>
        <p:txBody>
          <a:bodyPr wrap="square" rtlCol="0">
            <a:spAutoFit/>
          </a:bodyPr>
          <a:lstStyle/>
          <a:p>
            <a:pPr algn="l">
              <a:lnSpc>
                <a:spcPts val="1600"/>
              </a:lnSpc>
              <a:spcAft>
                <a:spcPts val="600"/>
              </a:spcAft>
            </a:pPr>
            <a:r>
              <a:rPr lang="en-US" sz="1200" dirty="0">
                <a:latin typeface="IBM Plex Sans" charset="0"/>
                <a:ea typeface="IBM Plex Sans" charset="0"/>
                <a:cs typeface="IBM Plex Sans" charset="0"/>
              </a:rPr>
              <a:t>OpenShift (version 3)</a:t>
            </a:r>
          </a:p>
        </p:txBody>
      </p:sp>
      <p:grpSp>
        <p:nvGrpSpPr>
          <p:cNvPr id="36" name="Group 35">
            <a:extLst>
              <a:ext uri="{FF2B5EF4-FFF2-40B4-BE49-F238E27FC236}">
                <a16:creationId xmlns:a16="http://schemas.microsoft.com/office/drawing/2014/main" id="{2AC07705-1EFE-4241-AC72-80C7F1D2289C}"/>
              </a:ext>
            </a:extLst>
          </p:cNvPr>
          <p:cNvGrpSpPr/>
          <p:nvPr/>
        </p:nvGrpSpPr>
        <p:grpSpPr>
          <a:xfrm>
            <a:off x="3225468" y="4051264"/>
            <a:ext cx="3091654" cy="723948"/>
            <a:chOff x="3209845" y="4161954"/>
            <a:chExt cx="3091654" cy="723948"/>
          </a:xfrm>
        </p:grpSpPr>
        <p:pic>
          <p:nvPicPr>
            <p:cNvPr id="12" name="Picture 11">
              <a:extLst>
                <a:ext uri="{FF2B5EF4-FFF2-40B4-BE49-F238E27FC236}">
                  <a16:creationId xmlns:a16="http://schemas.microsoft.com/office/drawing/2014/main" id="{74B8A8D4-47D1-A04D-A773-88714C60892B}"/>
                </a:ext>
              </a:extLst>
            </p:cNvPr>
            <p:cNvPicPr>
              <a:picLocks noChangeAspect="1"/>
            </p:cNvPicPr>
            <p:nvPr/>
          </p:nvPicPr>
          <p:blipFill>
            <a:blip r:embed="rId8"/>
            <a:stretch>
              <a:fillRect/>
            </a:stretch>
          </p:blipFill>
          <p:spPr>
            <a:xfrm>
              <a:off x="5414807" y="4162983"/>
              <a:ext cx="653411" cy="500002"/>
            </a:xfrm>
            <a:prstGeom prst="rect">
              <a:avLst/>
            </a:prstGeom>
          </p:spPr>
        </p:pic>
        <p:pic>
          <p:nvPicPr>
            <p:cNvPr id="13" name="Picture 12">
              <a:extLst>
                <a:ext uri="{FF2B5EF4-FFF2-40B4-BE49-F238E27FC236}">
                  <a16:creationId xmlns:a16="http://schemas.microsoft.com/office/drawing/2014/main" id="{74AF02E0-EA38-5044-AE1F-66EFCF052BBA}"/>
                </a:ext>
              </a:extLst>
            </p:cNvPr>
            <p:cNvPicPr>
              <a:picLocks noChangeAspect="1"/>
            </p:cNvPicPr>
            <p:nvPr/>
          </p:nvPicPr>
          <p:blipFill>
            <a:blip r:embed="rId9"/>
            <a:stretch>
              <a:fillRect/>
            </a:stretch>
          </p:blipFill>
          <p:spPr>
            <a:xfrm>
              <a:off x="4359057" y="4167318"/>
              <a:ext cx="495908" cy="492315"/>
            </a:xfrm>
            <a:prstGeom prst="rect">
              <a:avLst/>
            </a:prstGeom>
          </p:spPr>
        </p:pic>
        <p:sp>
          <p:nvSpPr>
            <p:cNvPr id="21" name="TextBox 20">
              <a:extLst>
                <a:ext uri="{FF2B5EF4-FFF2-40B4-BE49-F238E27FC236}">
                  <a16:creationId xmlns:a16="http://schemas.microsoft.com/office/drawing/2014/main" id="{30708D83-CF2D-3F4A-A344-59372B426254}"/>
                </a:ext>
              </a:extLst>
            </p:cNvPr>
            <p:cNvSpPr txBox="1"/>
            <p:nvPr/>
          </p:nvSpPr>
          <p:spPr>
            <a:xfrm>
              <a:off x="5250889" y="4590845"/>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RedHat UBI</a:t>
              </a:r>
            </a:p>
          </p:txBody>
        </p:sp>
        <p:sp>
          <p:nvSpPr>
            <p:cNvPr id="22" name="TextBox 21">
              <a:extLst>
                <a:ext uri="{FF2B5EF4-FFF2-40B4-BE49-F238E27FC236}">
                  <a16:creationId xmlns:a16="http://schemas.microsoft.com/office/drawing/2014/main" id="{3F0E4E60-8765-7C41-8A82-4C987CABD401}"/>
                </a:ext>
              </a:extLst>
            </p:cNvPr>
            <p:cNvSpPr txBox="1"/>
            <p:nvPr/>
          </p:nvSpPr>
          <p:spPr>
            <a:xfrm>
              <a:off x="4311175" y="4605504"/>
              <a:ext cx="582359"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Alpine</a:t>
              </a:r>
            </a:p>
          </p:txBody>
        </p:sp>
        <p:sp>
          <p:nvSpPr>
            <p:cNvPr id="33" name="TextBox 32">
              <a:extLst>
                <a:ext uri="{FF2B5EF4-FFF2-40B4-BE49-F238E27FC236}">
                  <a16:creationId xmlns:a16="http://schemas.microsoft.com/office/drawing/2014/main" id="{36238995-1AAD-E64C-BFB1-F037767B9FEC}"/>
                </a:ext>
              </a:extLst>
            </p:cNvPr>
            <p:cNvSpPr txBox="1"/>
            <p:nvPr/>
          </p:nvSpPr>
          <p:spPr>
            <a:xfrm>
              <a:off x="3209845" y="4605504"/>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Ubuntu</a:t>
              </a:r>
            </a:p>
          </p:txBody>
        </p:sp>
        <p:pic>
          <p:nvPicPr>
            <p:cNvPr id="34" name="Picture 33">
              <a:extLst>
                <a:ext uri="{FF2B5EF4-FFF2-40B4-BE49-F238E27FC236}">
                  <a16:creationId xmlns:a16="http://schemas.microsoft.com/office/drawing/2014/main" id="{E7E07C0A-6B17-8D4B-8674-8D7AD567ED79}"/>
                </a:ext>
              </a:extLst>
            </p:cNvPr>
            <p:cNvPicPr>
              <a:picLocks noChangeAspect="1"/>
            </p:cNvPicPr>
            <p:nvPr/>
          </p:nvPicPr>
          <p:blipFill>
            <a:blip r:embed="rId10"/>
            <a:stretch>
              <a:fillRect/>
            </a:stretch>
          </p:blipFill>
          <p:spPr>
            <a:xfrm>
              <a:off x="3285885" y="4161954"/>
              <a:ext cx="526038" cy="495095"/>
            </a:xfrm>
            <a:prstGeom prst="rect">
              <a:avLst/>
            </a:prstGeom>
          </p:spPr>
        </p:pic>
      </p:grpSp>
      <p:pic>
        <p:nvPicPr>
          <p:cNvPr id="35" name="Picture 34">
            <a:extLst>
              <a:ext uri="{FF2B5EF4-FFF2-40B4-BE49-F238E27FC236}">
                <a16:creationId xmlns:a16="http://schemas.microsoft.com/office/drawing/2014/main" id="{494575AD-5967-7140-89F0-FB49825895EB}"/>
              </a:ext>
            </a:extLst>
          </p:cNvPr>
          <p:cNvPicPr>
            <a:picLocks noChangeAspect="1"/>
          </p:cNvPicPr>
          <p:nvPr/>
        </p:nvPicPr>
        <p:blipFill>
          <a:blip r:embed="rId11"/>
          <a:stretch>
            <a:fillRect/>
          </a:stretch>
        </p:blipFill>
        <p:spPr>
          <a:xfrm>
            <a:off x="2066842" y="2843310"/>
            <a:ext cx="1113693" cy="1024598"/>
          </a:xfrm>
          <a:prstGeom prst="rect">
            <a:avLst/>
          </a:prstGeom>
        </p:spPr>
      </p:pic>
    </p:spTree>
    <p:extLst>
      <p:ext uri="{BB962C8B-B14F-4D97-AF65-F5344CB8AC3E}">
        <p14:creationId xmlns:p14="http://schemas.microsoft.com/office/powerpoint/2010/main" val="88789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E9B4-380B-3D4F-AD89-00FDE173699B}"/>
              </a:ext>
            </a:extLst>
          </p:cNvPr>
          <p:cNvSpPr>
            <a:spLocks noGrp="1"/>
          </p:cNvSpPr>
          <p:nvPr>
            <p:ph type="title"/>
          </p:nvPr>
        </p:nvSpPr>
        <p:spPr/>
        <p:txBody>
          <a:bodyPr/>
          <a:lstStyle/>
          <a:p>
            <a:r>
              <a:rPr lang="en-US" dirty="0"/>
              <a:t>	</a:t>
            </a:r>
          </a:p>
        </p:txBody>
      </p:sp>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5" name="Picture 4">
            <a:extLst>
              <a:ext uri="{FF2B5EF4-FFF2-40B4-BE49-F238E27FC236}">
                <a16:creationId xmlns:a16="http://schemas.microsoft.com/office/drawing/2014/main" id="{118B21CB-D44E-8846-A238-ED7FC102FBF7}"/>
              </a:ext>
            </a:extLst>
          </p:cNvPr>
          <p:cNvPicPr>
            <a:picLocks noChangeAspect="1"/>
          </p:cNvPicPr>
          <p:nvPr/>
        </p:nvPicPr>
        <p:blipFill>
          <a:blip r:embed="rId2"/>
          <a:stretch>
            <a:fillRect/>
          </a:stretch>
        </p:blipFill>
        <p:spPr>
          <a:xfrm>
            <a:off x="12490" y="0"/>
            <a:ext cx="9119020" cy="5143500"/>
          </a:xfrm>
          <a:prstGeom prst="rect">
            <a:avLst/>
          </a:prstGeom>
        </p:spPr>
      </p:pic>
      <p:sp>
        <p:nvSpPr>
          <p:cNvPr id="4" name="Slide Number Placeholder 3">
            <a:extLst>
              <a:ext uri="{FF2B5EF4-FFF2-40B4-BE49-F238E27FC236}">
                <a16:creationId xmlns:a16="http://schemas.microsoft.com/office/drawing/2014/main" id="{7AE5AFA5-73BE-2449-B5CB-EE7E94482339}"/>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Tree>
    <p:extLst>
      <p:ext uri="{BB962C8B-B14F-4D97-AF65-F5344CB8AC3E}">
        <p14:creationId xmlns:p14="http://schemas.microsoft.com/office/powerpoint/2010/main" val="3461037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8" name="Picture 7">
            <a:extLst>
              <a:ext uri="{FF2B5EF4-FFF2-40B4-BE49-F238E27FC236}">
                <a16:creationId xmlns:a16="http://schemas.microsoft.com/office/drawing/2014/main" id="{D45FDBA9-9814-F440-A905-B5BE13BEEF72}"/>
              </a:ext>
            </a:extLst>
          </p:cNvPr>
          <p:cNvPicPr>
            <a:picLocks noChangeAspect="1"/>
          </p:cNvPicPr>
          <p:nvPr/>
        </p:nvPicPr>
        <p:blipFill>
          <a:blip r:embed="rId2"/>
          <a:stretch>
            <a:fillRect/>
          </a:stretch>
        </p:blipFill>
        <p:spPr>
          <a:xfrm>
            <a:off x="0" y="463489"/>
            <a:ext cx="9144000" cy="4216522"/>
          </a:xfrm>
          <a:prstGeom prst="rect">
            <a:avLst/>
          </a:prstGeom>
        </p:spPr>
      </p:pic>
      <p:sp>
        <p:nvSpPr>
          <p:cNvPr id="2" name="Slide Number Placeholder 1">
            <a:extLst>
              <a:ext uri="{FF2B5EF4-FFF2-40B4-BE49-F238E27FC236}">
                <a16:creationId xmlns:a16="http://schemas.microsoft.com/office/drawing/2014/main" id="{BA2052C0-B0EC-8C41-8265-679A5379ADB3}"/>
              </a:ext>
            </a:extLst>
          </p:cNvPr>
          <p:cNvSpPr>
            <a:spLocks noGrp="1"/>
          </p:cNvSpPr>
          <p:nvPr>
            <p:ph type="sldNum" sz="quarter" idx="11"/>
          </p:nvPr>
        </p:nvSpPr>
        <p:spPr/>
        <p:txBody>
          <a:bodyPr/>
          <a:lstStyle/>
          <a:p>
            <a:fld id="{59395FB3-9C97-154F-86B2-7E381B951268}" type="slidenum">
              <a:rPr lang="en-US" smtClean="0"/>
              <a:pPr/>
              <a:t>58</a:t>
            </a:fld>
            <a:endParaRPr lang="en-US" dirty="0"/>
          </a:p>
        </p:txBody>
      </p:sp>
    </p:spTree>
    <p:extLst>
      <p:ext uri="{BB962C8B-B14F-4D97-AF65-F5344CB8AC3E}">
        <p14:creationId xmlns:p14="http://schemas.microsoft.com/office/powerpoint/2010/main" val="1865189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50000"/>
              </a:lnSpc>
              <a:spcAft>
                <a:spcPts val="500"/>
              </a:spcAft>
            </a:pPr>
            <a:r>
              <a:rPr lang="en-US" b="1" dirty="0"/>
              <a:t>Resources</a:t>
            </a:r>
            <a:br>
              <a:rPr lang="en-US" sz="1000" dirty="0"/>
            </a:br>
            <a:r>
              <a:rPr lang="en-US" sz="1000" i="1" dirty="0"/>
              <a:t>full demo code in this presentation</a:t>
            </a:r>
            <a:br>
              <a:rPr lang="en-US" sz="1000" dirty="0"/>
            </a:br>
            <a:r>
              <a:rPr lang="en-US" sz="1000" dirty="0">
                <a:hlinkClick r:id="rId3"/>
              </a:rPr>
              <a:t>https://github.ibm.com/mary-grygleski/vtcc_akka_helloworld</a:t>
            </a:r>
            <a:r>
              <a:rPr lang="en-US" sz="1000" dirty="0"/>
              <a:t> - Mary </a:t>
            </a:r>
            <a:r>
              <a:rPr lang="en-US" sz="1000" dirty="0" err="1"/>
              <a:t>Grygleski</a:t>
            </a:r>
            <a:br>
              <a:rPr lang="en-US" sz="1000" dirty="0"/>
            </a:br>
            <a:r>
              <a:rPr lang="en-US" sz="1000" i="1" u="sng" dirty="0">
                <a:hlinkClick r:id="rId4"/>
              </a:rPr>
              <a:t>https://github.com/mckeeh3/akka-java-cluster-kubernetes</a:t>
            </a:r>
            <a:r>
              <a:rPr lang="en-US" sz="1000" i="1" u="sng" dirty="0"/>
              <a:t> - </a:t>
            </a:r>
            <a:r>
              <a:rPr lang="en-US" sz="1000" i="1" dirty="0"/>
              <a:t>Hugh McKee</a:t>
            </a:r>
            <a:br>
              <a:rPr lang="en-US" sz="1000" i="1" u="sng" dirty="0"/>
            </a:br>
            <a:br>
              <a:rPr lang="en-US" sz="1000" dirty="0"/>
            </a:br>
            <a:r>
              <a:rPr lang="en-US" sz="1000" i="1" dirty="0"/>
              <a:t>Reactive Architecture and programming</a:t>
            </a:r>
            <a:br>
              <a:rPr lang="en-US" sz="1000" i="1" u="sng" dirty="0"/>
            </a:br>
            <a:r>
              <a:rPr lang="en-US" sz="1000" i="1" u="sng" dirty="0">
                <a:hlinkClick r:id="rId5"/>
              </a:rPr>
              <a:t>https://developer.ibm.com/technologies/reactive-systems/</a:t>
            </a:r>
            <a:br>
              <a:rPr lang="en-US" sz="1000" i="1" u="sng" dirty="0"/>
            </a:br>
            <a:r>
              <a:rPr lang="en-US" sz="1000" i="1" u="sng" dirty="0">
                <a:hlinkClick r:id="rId6"/>
              </a:rPr>
              <a:t>https://www.reactivemanifesto.org/</a:t>
            </a:r>
            <a:br>
              <a:rPr lang="en-US" sz="1000" i="1" u="sng" dirty="0"/>
            </a:br>
            <a:br>
              <a:rPr lang="en-US" sz="1000" i="1" u="sng" dirty="0"/>
            </a:br>
            <a:r>
              <a:rPr lang="en-US" sz="1000" i="1" dirty="0"/>
              <a:t>Actor Model of Computation - Scalable Robust Information Systems </a:t>
            </a:r>
            <a:r>
              <a:rPr lang="en-US" sz="1000" i="1" u="sng" dirty="0"/>
              <a:t>C</a:t>
            </a:r>
            <a:r>
              <a:rPr lang="en-US" sz="1000" i="1" dirty="0"/>
              <a:t>arl Hewitt </a:t>
            </a:r>
            <a:r>
              <a:rPr lang="en-US" sz="1000" dirty="0">
                <a:hlinkClick r:id="rId7"/>
              </a:rPr>
              <a:t>https://arxiv.org/ftp/arxiv/papers/1008/1008.1459.pdf</a:t>
            </a:r>
            <a:br>
              <a:rPr lang="en-US" sz="1000" dirty="0"/>
            </a:br>
            <a:br>
              <a:rPr lang="en-US" sz="1000" dirty="0"/>
            </a:br>
            <a:r>
              <a:rPr lang="en-US" sz="1000" i="1" dirty="0" err="1"/>
              <a:t>Akka</a:t>
            </a:r>
            <a:r>
              <a:rPr lang="en-US" sz="1000" i="1" dirty="0"/>
              <a:t> Actors</a:t>
            </a:r>
            <a:br>
              <a:rPr lang="en-US" sz="1000" dirty="0"/>
            </a:br>
            <a:r>
              <a:rPr lang="en-US" sz="1000" dirty="0">
                <a:hlinkClick r:id="rId8"/>
              </a:rPr>
              <a:t>https://doc.akka.io/docs/akka/current/actors.html</a:t>
            </a:r>
            <a:br>
              <a:rPr lang="en-US" sz="1000" dirty="0"/>
            </a:br>
            <a:br>
              <a:rPr lang="en-US" sz="1000" dirty="0"/>
            </a:br>
            <a:r>
              <a:rPr lang="en-US" sz="1000" i="1" dirty="0"/>
              <a:t>How </a:t>
            </a:r>
            <a:r>
              <a:rPr lang="en-US" sz="1000" i="1" dirty="0" err="1"/>
              <a:t>Akka</a:t>
            </a:r>
            <a:r>
              <a:rPr lang="en-US" sz="1000" i="1" dirty="0"/>
              <a:t> Works: 'At Most Once' Message Delivery – Hugh McKee</a:t>
            </a:r>
            <a:br>
              <a:rPr lang="en-US" sz="1000" b="1" dirty="0"/>
            </a:br>
            <a:r>
              <a:rPr lang="en-US" sz="1000" dirty="0">
                <a:hlinkClick r:id="rId9"/>
              </a:rPr>
              <a:t>https://www.lightbend.com/blog/how-akka-works-at-most-once-message-delivery</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D6B0FF5A-8CD1-4440-9914-9C1673BA378B}"/>
              </a:ext>
            </a:extLst>
          </p:cNvPr>
          <p:cNvSpPr>
            <a:spLocks noGrp="1"/>
          </p:cNvSpPr>
          <p:nvPr>
            <p:ph type="sldNum" sz="quarter" idx="11"/>
          </p:nvPr>
        </p:nvSpPr>
        <p:spPr/>
        <p:txBody>
          <a:bodyPr/>
          <a:lstStyle/>
          <a:p>
            <a:fld id="{59395FB3-9C97-154F-86B2-7E381B951268}" type="slidenum">
              <a:rPr lang="en-US" smtClean="0"/>
              <a:pPr/>
              <a:t>59</a:t>
            </a:fld>
            <a:endParaRPr lang="en-US" dirty="0"/>
          </a:p>
        </p:txBody>
      </p:sp>
    </p:spTree>
    <p:extLst>
      <p:ext uri="{BB962C8B-B14F-4D97-AF65-F5344CB8AC3E}">
        <p14:creationId xmlns:p14="http://schemas.microsoft.com/office/powerpoint/2010/main" val="4385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Reactive</a:t>
            </a:r>
            <a:br>
              <a:rPr lang="en-US" dirty="0"/>
            </a:br>
            <a:r>
              <a:rPr lang="en-US" dirty="0"/>
              <a:t>Systems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397B86E6-BFAF-5648-9D9D-7F2E655A3B0F}"/>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Tree>
    <p:extLst>
      <p:ext uri="{BB962C8B-B14F-4D97-AF65-F5344CB8AC3E}">
        <p14:creationId xmlns:p14="http://schemas.microsoft.com/office/powerpoint/2010/main" val="4010026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406533"/>
          </a:xfrm>
        </p:spPr>
        <p:txBody>
          <a:bodyPr/>
          <a:lstStyle/>
          <a:p>
            <a:pPr>
              <a:lnSpc>
                <a:spcPct val="100000"/>
              </a:lnSpc>
            </a:pPr>
            <a:r>
              <a:rPr lang="en-US" b="1" i="1" dirty="0"/>
              <a:t>Resources</a:t>
            </a:r>
            <a:br>
              <a:rPr lang="en-US" b="1" i="1" dirty="0"/>
            </a:br>
            <a:br>
              <a:rPr lang="en-US" sz="1000" i="1" dirty="0"/>
            </a:br>
            <a:r>
              <a:rPr lang="en-US" sz="1000" i="1" dirty="0"/>
              <a:t>Reactive Microsystems - The Evolution Of Microservices At Scale: Free O'Reilly Report By Jonas </a:t>
            </a:r>
            <a:r>
              <a:rPr lang="en-US" sz="1000" i="1" dirty="0" err="1"/>
              <a:t>Bonér</a:t>
            </a:r>
            <a:br>
              <a:rPr lang="en-US" sz="1000" b="1" i="1" dirty="0"/>
            </a:br>
            <a:r>
              <a:rPr lang="en-US" sz="1000" i="1" dirty="0">
                <a:hlinkClick r:id="rId3"/>
              </a:rPr>
              <a:t>https://www.lightbend.com/blog/reactive-microsystems-the-evolution-of-microservices-at-scale-free-oreilly-report-by-jonas-boner</a:t>
            </a:r>
            <a:br>
              <a:rPr lang="en-US" sz="1000" i="1" dirty="0"/>
            </a:br>
            <a:br>
              <a:rPr lang="en-US" sz="1000" i="1" dirty="0"/>
            </a:br>
            <a:r>
              <a:rPr lang="en-US" sz="1000" i="1" dirty="0" err="1"/>
              <a:t>Akka</a:t>
            </a:r>
            <a:r>
              <a:rPr lang="en-US" sz="1000" i="1" dirty="0"/>
              <a:t> Cookbook by Piyush Mishra, Héctor </a:t>
            </a:r>
            <a:r>
              <a:rPr lang="en-US" sz="1000" i="1" dirty="0" err="1"/>
              <a:t>Veiga</a:t>
            </a:r>
            <a:r>
              <a:rPr lang="en-US" sz="1000" i="1" dirty="0"/>
              <a:t> Ortiz</a:t>
            </a:r>
            <a:br>
              <a:rPr lang="en-US" sz="1000" i="1" dirty="0"/>
            </a:br>
            <a:r>
              <a:rPr lang="en-US" sz="1000" i="1" dirty="0">
                <a:hlinkClick r:id="rId4"/>
              </a:rPr>
              <a:t>https://www.oreilly.com/library/view/akka-cookbook/9781785288180/</a:t>
            </a:r>
            <a:br>
              <a:rPr lang="en-US" sz="1000" i="1" dirty="0"/>
            </a:br>
            <a:br>
              <a:rPr lang="en-US" sz="1000" i="1" dirty="0"/>
            </a:br>
            <a:r>
              <a:rPr lang="en-US" sz="1000" i="1" dirty="0"/>
              <a:t>CQRS/EVENT SOURCING</a:t>
            </a:r>
            <a:br>
              <a:rPr lang="en-US" sz="1000" i="1"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i="1"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i="1" dirty="0">
                <a:solidFill>
                  <a:schemeClr val="accent1"/>
                </a:solidFill>
              </a:rPr>
              <a:t> </a:t>
            </a:r>
            <a:r>
              <a:rPr lang="en-US" sz="1000" i="1" dirty="0"/>
              <a:t>- Greg Young</a:t>
            </a:r>
            <a:br>
              <a:rPr lang="en-US" sz="1000" i="1" dirty="0"/>
            </a:br>
            <a:br>
              <a:rPr lang="en-US" sz="1000" i="1" u="sng" dirty="0"/>
            </a:br>
            <a:r>
              <a:rPr lang="en-US" sz="1000" i="1" dirty="0"/>
              <a:t>Supervision Principles in Erlang</a:t>
            </a:r>
            <a:br>
              <a:rPr lang="en-US" sz="1000" b="1" i="1" dirty="0"/>
            </a:br>
            <a:r>
              <a:rPr lang="en-US" sz="1000" i="1" dirty="0">
                <a:hlinkClick r:id="rId7"/>
              </a:rPr>
              <a:t>http://erlang.org/documentation/doc-4.9.1/doc/design_principles/sup_princ.html</a:t>
            </a:r>
            <a:br>
              <a:rPr lang="en-US" sz="1000" i="1" dirty="0"/>
            </a:br>
            <a:br>
              <a:rPr lang="en-US" sz="1000" i="1" dirty="0"/>
            </a:br>
            <a:r>
              <a:rPr lang="en-US" sz="1000" i="1" dirty="0" err="1"/>
              <a:t>appsody</a:t>
            </a:r>
            <a:br>
              <a:rPr lang="en-US" sz="1000" b="1" i="1" dirty="0"/>
            </a:br>
            <a:r>
              <a:rPr lang="en-US" sz="1000" b="1" i="1" dirty="0">
                <a:hlinkClick r:id="rId8"/>
              </a:rPr>
              <a:t>https://appsody.dev/</a:t>
            </a:r>
            <a:br>
              <a:rPr lang="en-US" sz="1000" b="1" i="1" dirty="0"/>
            </a:br>
            <a:br>
              <a:rPr lang="en-US" sz="1000" i="1" dirty="0"/>
            </a:br>
            <a:r>
              <a:rPr lang="en-US" sz="1000" i="1" dirty="0"/>
              <a:t>Customizing </a:t>
            </a:r>
            <a:r>
              <a:rPr lang="en-US" sz="1000" i="1" dirty="0" err="1"/>
              <a:t>Appsody</a:t>
            </a:r>
            <a:r>
              <a:rPr lang="en-US" sz="1000" i="1" dirty="0"/>
              <a:t> stacks: An Introduction – stacks include </a:t>
            </a:r>
            <a:r>
              <a:rPr lang="en-US" sz="1000" i="1" dirty="0">
                <a:hlinkClick r:id="rId9"/>
              </a:rPr>
              <a:t>Eclipse Vert.x </a:t>
            </a:r>
            <a:r>
              <a:rPr lang="en-US" sz="1000" i="1" dirty="0"/>
              <a:t>- IBM - Yan </a:t>
            </a:r>
            <a:r>
              <a:rPr lang="en-US" sz="1000" i="1" dirty="0" err="1"/>
              <a:t>Koffman</a:t>
            </a:r>
            <a:r>
              <a:rPr lang="en-US" sz="1000" i="1" dirty="0"/>
              <a:t> </a:t>
            </a:r>
            <a:br>
              <a:rPr lang="en-US" sz="1000" i="1" dirty="0"/>
            </a:br>
            <a:r>
              <a:rPr lang="en-US" sz="1000" i="1" dirty="0">
                <a:hlinkClick r:id="rId10"/>
              </a:rPr>
              <a:t>https://developer.ibm.com/articles/customizing-appsody</a:t>
            </a:r>
            <a:br>
              <a:rPr lang="en-US" sz="1000" i="1" dirty="0"/>
            </a:br>
            <a:br>
              <a:rPr lang="en-US" sz="1000" i="1" dirty="0"/>
            </a:br>
            <a:r>
              <a:rPr lang="en-US" sz="1000" i="1" dirty="0"/>
              <a:t>Spring Web Reactive support in Spring Framework (v5)</a:t>
            </a:r>
            <a:br>
              <a:rPr lang="en-US" sz="1000" i="1" u="sng" dirty="0"/>
            </a:br>
            <a:r>
              <a:rPr lang="en-US" sz="1000" i="1" u="sng" dirty="0">
                <a:hlinkClick r:id="rId11"/>
              </a:rPr>
              <a:t>https://docs.spring.io/spring-framework/docs/5.0.0.M1/spring-framework-reference/html/web-reactive.html</a:t>
            </a:r>
            <a:br>
              <a:rPr lang="en-US" sz="1000" i="1" u="sng" dirty="0"/>
            </a:br>
            <a:br>
              <a:rPr lang="en-US" sz="1000" i="1" u="sng" dirty="0"/>
            </a:br>
            <a:br>
              <a:rPr lang="en-US" sz="1000" i="1" dirty="0"/>
            </a:br>
            <a:br>
              <a:rPr lang="en-US" sz="1000" i="1" u="sng" dirty="0"/>
            </a:br>
            <a:br>
              <a:rPr lang="en-US" sz="1000" i="1" u="sng" dirty="0"/>
            </a:br>
            <a:br>
              <a:rPr lang="en-US" sz="1000" i="1" u="sng" dirty="0"/>
            </a:br>
            <a:br>
              <a:rPr lang="en-US" sz="1000" i="1" u="sng" dirty="0"/>
            </a:br>
            <a:endParaRPr lang="en-US" sz="1000" i="1"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75756E76-18DD-144C-ADD3-B4940E601E39}"/>
              </a:ext>
            </a:extLst>
          </p:cNvPr>
          <p:cNvSpPr>
            <a:spLocks noGrp="1"/>
          </p:cNvSpPr>
          <p:nvPr>
            <p:ph type="sldNum" sz="quarter" idx="11"/>
          </p:nvPr>
        </p:nvSpPr>
        <p:spPr/>
        <p:txBody>
          <a:bodyPr/>
          <a:lstStyle/>
          <a:p>
            <a:fld id="{59395FB3-9C97-154F-86B2-7E381B951268}" type="slidenum">
              <a:rPr lang="en-US" smtClean="0"/>
              <a:pPr/>
              <a:t>60</a:t>
            </a:fld>
            <a:endParaRPr lang="en-US" dirty="0"/>
          </a:p>
        </p:txBody>
      </p:sp>
    </p:spTree>
    <p:extLst>
      <p:ext uri="{BB962C8B-B14F-4D97-AF65-F5344CB8AC3E}">
        <p14:creationId xmlns:p14="http://schemas.microsoft.com/office/powerpoint/2010/main" val="3489147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3"/>
              </a:rPr>
              <a:t>https://www.ibm.com/cloud/openshift</a:t>
            </a:r>
            <a:br>
              <a:rPr lang="en-US" sz="1000" i="1" u="sng" dirty="0"/>
            </a:br>
            <a:br>
              <a:rPr lang="en-US" sz="1000" i="1" u="sng" dirty="0"/>
            </a:br>
            <a:r>
              <a:rPr lang="en-US" sz="1000" i="1" dirty="0"/>
              <a:t>RedHat - </a:t>
            </a:r>
            <a:r>
              <a:rPr lang="en-US" sz="1000" i="1" dirty="0" err="1"/>
              <a:t>CodeReady</a:t>
            </a:r>
            <a:r>
              <a:rPr lang="en-US" sz="1000" i="1" dirty="0"/>
              <a:t> Containers</a:t>
            </a:r>
            <a:br>
              <a:rPr lang="en-US" sz="1000" i="1" dirty="0"/>
            </a:br>
            <a:r>
              <a:rPr lang="en-US" sz="1000" i="1" dirty="0">
                <a:hlinkClick r:id="rId4"/>
              </a:rPr>
              <a:t>https://developers.redhat.com/products/codeready-containers</a:t>
            </a:r>
            <a:br>
              <a:rPr lang="en-US" sz="1000" i="1" dirty="0"/>
            </a:br>
            <a:br>
              <a:rPr lang="en-US" sz="1000" i="1" u="sng" dirty="0"/>
            </a:br>
            <a:r>
              <a:rPr lang="en-US" sz="1000" dirty="0" err="1"/>
              <a:t>Minishift</a:t>
            </a:r>
            <a:br>
              <a:rPr lang="en-US" sz="1000" dirty="0"/>
            </a:br>
            <a:r>
              <a:rPr lang="en-US" sz="1000" i="1" u="sng" dirty="0">
                <a:hlinkClick r:id="rId5"/>
              </a:rPr>
              <a:t>https://www.okd.io/minishift/</a:t>
            </a:r>
            <a:br>
              <a:rPr lang="en-US" sz="1000" i="1" u="sng" dirty="0"/>
            </a:br>
            <a:br>
              <a:rPr lang="en-US" sz="1000" i="1" u="sng" dirty="0"/>
            </a:br>
            <a:r>
              <a:rPr lang="en-US" sz="1000" b="1" dirty="0"/>
              <a:t>Docker </a:t>
            </a:r>
            <a:r>
              <a:rPr lang="en-US" sz="1000" b="1" dirty="0" err="1"/>
              <a:t>Altenatives</a:t>
            </a:r>
            <a:br>
              <a:rPr lang="en-US" sz="1000" b="1" dirty="0"/>
            </a:br>
            <a:br>
              <a:rPr lang="en-US" sz="1000" b="1" dirty="0"/>
            </a:br>
            <a:r>
              <a:rPr lang="en-US" sz="1000" b="1" dirty="0"/>
              <a:t>Docker vs Singularity vs Shifter</a:t>
            </a:r>
            <a:br>
              <a:rPr lang="en-US" sz="1000" b="1" dirty="0"/>
            </a:br>
            <a:r>
              <a:rPr lang="en-US" sz="1000" i="1" dirty="0">
                <a:hlinkClick r:id="rId6"/>
              </a:rPr>
              <a:t>https://tin6150.github.io/psg/blogger_container_hpc.html</a:t>
            </a:r>
            <a:br>
              <a:rPr lang="en-US" sz="1000" b="1" dirty="0"/>
            </a:br>
            <a:br>
              <a:rPr lang="en-US" sz="1000" dirty="0"/>
            </a:br>
            <a:r>
              <a:rPr lang="en-US" sz="1000" dirty="0" err="1"/>
              <a:t>Podman</a:t>
            </a:r>
            <a:br>
              <a:rPr lang="en-US" sz="1000" dirty="0"/>
            </a:br>
            <a:r>
              <a:rPr lang="en-US" sz="1000" dirty="0">
                <a:hlinkClick r:id="rId7"/>
              </a:rPr>
              <a:t>https://podman.io</a:t>
            </a:r>
            <a:br>
              <a:rPr lang="en-US" sz="1000" dirty="0"/>
            </a:br>
            <a:br>
              <a:rPr lang="en-US" sz="1000" dirty="0"/>
            </a:br>
            <a:r>
              <a:rPr lang="en-US" sz="1000" dirty="0"/>
              <a:t>Singularity</a:t>
            </a:r>
            <a:br>
              <a:rPr lang="en-US" sz="1000" dirty="0"/>
            </a:br>
            <a:r>
              <a:rPr lang="en-US" sz="1000" i="1" u="sng" dirty="0">
                <a:hlinkClick r:id="rId8"/>
              </a:rPr>
              <a:t>https://sylabs.io/</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B2FE438D-FE91-BB4C-8DEA-FBBD3B44B62F}"/>
              </a:ext>
            </a:extLst>
          </p:cNvPr>
          <p:cNvSpPr>
            <a:spLocks noGrp="1"/>
          </p:cNvSpPr>
          <p:nvPr>
            <p:ph type="sldNum" sz="quarter" idx="11"/>
          </p:nvPr>
        </p:nvSpPr>
        <p:spPr/>
        <p:txBody>
          <a:bodyPr/>
          <a:lstStyle/>
          <a:p>
            <a:fld id="{59395FB3-9C97-154F-86B2-7E381B951268}" type="slidenum">
              <a:rPr lang="en-US" smtClean="0"/>
              <a:pPr/>
              <a:t>61</a:t>
            </a:fld>
            <a:endParaRPr lang="en-US" dirty="0"/>
          </a:p>
        </p:txBody>
      </p:sp>
    </p:spTree>
    <p:extLst>
      <p:ext uri="{BB962C8B-B14F-4D97-AF65-F5344CB8AC3E}">
        <p14:creationId xmlns:p14="http://schemas.microsoft.com/office/powerpoint/2010/main" val="1960645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4B9343-37A1-C14B-94E7-DA36AA9C783A}"/>
              </a:ext>
            </a:extLst>
          </p:cNvPr>
          <p:cNvSpPr/>
          <p:nvPr/>
        </p:nvSpPr>
        <p:spPr bwMode="auto">
          <a:xfrm>
            <a:off x="0" y="0"/>
            <a:ext cx="4540581" cy="5285232"/>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a:xfrm>
            <a:off x="1492847" y="2169414"/>
            <a:ext cx="4142232" cy="804672"/>
          </a:xfrm>
        </p:spPr>
        <p:txBody>
          <a:bodyPr/>
          <a:lstStyle/>
          <a:p>
            <a:r>
              <a:rPr lang="en-US" sz="6000"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7" name="Picture 6">
            <a:extLst>
              <a:ext uri="{FF2B5EF4-FFF2-40B4-BE49-F238E27FC236}">
                <a16:creationId xmlns:a16="http://schemas.microsoft.com/office/drawing/2014/main" id="{D70BCF44-9BBB-D947-8CA5-DE20635174DD}"/>
              </a:ext>
            </a:extLst>
          </p:cNvPr>
          <p:cNvPicPr>
            <a:picLocks noChangeAspect="1"/>
          </p:cNvPicPr>
          <p:nvPr/>
        </p:nvPicPr>
        <p:blipFill>
          <a:blip r:embed="rId3"/>
          <a:stretch>
            <a:fillRect/>
          </a:stretch>
        </p:blipFill>
        <p:spPr>
          <a:xfrm>
            <a:off x="4572001" y="0"/>
            <a:ext cx="4572002" cy="5780444"/>
          </a:xfrm>
          <a:prstGeom prst="rect">
            <a:avLst/>
          </a:prstGeom>
        </p:spPr>
      </p:pic>
      <p:sp>
        <p:nvSpPr>
          <p:cNvPr id="12" name="TextBox 11">
            <a:extLst>
              <a:ext uri="{FF2B5EF4-FFF2-40B4-BE49-F238E27FC236}">
                <a16:creationId xmlns:a16="http://schemas.microsoft.com/office/drawing/2014/main" id="{0AEBD38B-DA80-F24A-8A6E-6B4ED63099FD}"/>
              </a:ext>
            </a:extLst>
          </p:cNvPr>
          <p:cNvSpPr txBox="1"/>
          <p:nvPr/>
        </p:nvSpPr>
        <p:spPr>
          <a:xfrm>
            <a:off x="228666" y="480984"/>
            <a:ext cx="2157984" cy="402482"/>
          </a:xfrm>
          <a:prstGeom prst="rect">
            <a:avLst/>
          </a:prstGeom>
          <a:noFill/>
        </p:spPr>
        <p:txBody>
          <a:bodyPr wrap="square" rtlCol="0">
            <a:spAutoFit/>
          </a:bodyPr>
          <a:lstStyle/>
          <a:p>
            <a:pPr algn="l">
              <a:lnSpc>
                <a:spcPts val="1600"/>
              </a:lnSpc>
              <a:spcAft>
                <a:spcPts val="600"/>
              </a:spcAft>
            </a:pPr>
            <a:r>
              <a:rPr lang="en-US" sz="4800" dirty="0">
                <a:solidFill>
                  <a:schemeClr val="bg1"/>
                </a:solidFill>
                <a:latin typeface="IBM Plex Sans" charset="0"/>
                <a:ea typeface="IBM Plex Sans" charset="0"/>
                <a:cs typeface="IBM Plex Sans" charset="0"/>
              </a:rPr>
              <a:t>Q&amp;A</a:t>
            </a:r>
          </a:p>
        </p:txBody>
      </p:sp>
      <p:sp>
        <p:nvSpPr>
          <p:cNvPr id="2" name="Slide Number Placeholder 1">
            <a:extLst>
              <a:ext uri="{FF2B5EF4-FFF2-40B4-BE49-F238E27FC236}">
                <a16:creationId xmlns:a16="http://schemas.microsoft.com/office/drawing/2014/main" id="{98CE8789-0259-B548-9BB5-96DC21498B6A}"/>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Tree>
    <p:extLst>
      <p:ext uri="{BB962C8B-B14F-4D97-AF65-F5344CB8AC3E}">
        <p14:creationId xmlns:p14="http://schemas.microsoft.com/office/powerpoint/2010/main" val="3923438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a:xfrm>
            <a:off x="317312" y="330898"/>
            <a:ext cx="4142232" cy="804672"/>
          </a:xfrm>
        </p:spPr>
        <p:txBody>
          <a:bodyPr/>
          <a:lstStyle/>
          <a:p>
            <a:r>
              <a:rPr lang="en-US" sz="5400"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198711" y="1258882"/>
            <a:ext cx="4746393" cy="1098800"/>
          </a:xfrm>
        </p:spPr>
        <p:txBody>
          <a:bodyPr vert="horz" lIns="0" tIns="0" rIns="0" bIns="0" rtlCol="0" anchor="t">
            <a:noAutofit/>
          </a:bodyPr>
          <a:lstStyle/>
          <a:p>
            <a:pPr>
              <a:lnSpc>
                <a:spcPct val="150000"/>
              </a:lnSpc>
              <a:spcBef>
                <a:spcPts val="400"/>
              </a:spcBef>
            </a:pPr>
            <a:r>
              <a:rPr lang="en-US" dirty="0">
                <a:latin typeface="IBM Plex Sans"/>
              </a:rPr>
              <a:t>Sign up onto the IBM cloud platform</a:t>
            </a:r>
            <a:endParaRPr lang="en-US" sz="3200" b="1" dirty="0">
              <a:solidFill>
                <a:srgbClr val="0062FF"/>
              </a:solidFill>
              <a:latin typeface="IBM Plex Sans"/>
            </a:endParaRPr>
          </a:p>
          <a:p>
            <a:pPr>
              <a:lnSpc>
                <a:spcPct val="150000"/>
              </a:lnSpc>
              <a:spcBef>
                <a:spcPts val="400"/>
              </a:spcBef>
            </a:pPr>
            <a:r>
              <a:rPr lang="en-US" dirty="0">
                <a:latin typeface="IBM Plex Sans"/>
              </a:rPr>
              <a:t> </a:t>
            </a:r>
            <a:r>
              <a:rPr lang="en-US" sz="1800" dirty="0">
                <a:solidFill>
                  <a:srgbClr val="0062FF"/>
                </a:solidFill>
                <a:latin typeface="IBM Plex Sans"/>
              </a:rPr>
              <a:t>https://</a:t>
            </a:r>
            <a:r>
              <a:rPr lang="en-US" sz="1800" dirty="0" err="1">
                <a:solidFill>
                  <a:srgbClr val="0062FF"/>
                </a:solidFill>
                <a:latin typeface="IBM Plex Sans"/>
              </a:rPr>
              <a:t>cloud.ibm.com</a:t>
            </a:r>
            <a:endParaRPr lang="en-US" sz="1800" b="1" dirty="0">
              <a:highlight>
                <a:srgbClr val="FFFF00"/>
              </a:highlight>
            </a:endParaRPr>
          </a:p>
          <a:p>
            <a:endParaRPr lang="en-US" dirty="0"/>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58613" y="576072"/>
            <a:ext cx="314325" cy="314325"/>
          </a:xfrm>
          <a:prstGeom prst="rect">
            <a:avLst/>
          </a:prstGeom>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4072" y="1258871"/>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972938" y="651646"/>
            <a:ext cx="210666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gsteinfeld</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520EE379-92B9-174B-90E4-5E2C5D315256}"/>
              </a:ext>
            </a:extLst>
          </p:cNvPr>
          <p:cNvSpPr txBox="1"/>
          <p:nvPr/>
        </p:nvSpPr>
        <p:spPr>
          <a:xfrm>
            <a:off x="5302916" y="1264643"/>
            <a:ext cx="2581156" cy="567399"/>
          </a:xfrm>
          <a:prstGeom prst="rect">
            <a:avLst/>
          </a:prstGeom>
          <a:noFill/>
        </p:spPr>
        <p:txBody>
          <a:bodyPr wrap="none" rtlCol="0">
            <a:spAutoFit/>
          </a:bodyPr>
          <a:lstStyle/>
          <a:p>
            <a:pPr>
              <a:lnSpc>
                <a:spcPts val="1600"/>
              </a:lnSpc>
              <a:spcAft>
                <a:spcPts val="600"/>
              </a:spcAft>
            </a:pPr>
            <a:r>
              <a:rPr lang="en-US" sz="1200" dirty="0"/>
              <a:t>https://</a:t>
            </a:r>
            <a:r>
              <a:rPr lang="en-US" sz="1200" dirty="0" err="1"/>
              <a:t>github.com</a:t>
            </a:r>
            <a:r>
              <a:rPr lang="en-US" sz="1200" dirty="0"/>
              <a:t>/grant-</a:t>
            </a:r>
            <a:r>
              <a:rPr lang="en-US" sz="1200" dirty="0" err="1"/>
              <a: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4"/>
          <a:stretch>
            <a:fillRect/>
          </a:stretch>
        </p:blipFill>
        <p:spPr>
          <a:xfrm>
            <a:off x="2862856" y="1410550"/>
            <a:ext cx="374660" cy="421492"/>
          </a:xfrm>
          <a:prstGeom prst="rect">
            <a:avLst/>
          </a:prstGeom>
          <a:solidFill>
            <a:schemeClr val="bg1"/>
          </a:solidFill>
        </p:spPr>
      </p:pic>
      <p:pic>
        <p:nvPicPr>
          <p:cNvPr id="17" name="Picture 16">
            <a:extLst>
              <a:ext uri="{FF2B5EF4-FFF2-40B4-BE49-F238E27FC236}">
                <a16:creationId xmlns:a16="http://schemas.microsoft.com/office/drawing/2014/main" id="{F639EC87-7CA3-B047-89D6-F82CBB78F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7173" y="3195930"/>
            <a:ext cx="567399" cy="567399"/>
          </a:xfrm>
          <a:prstGeom prst="rect">
            <a:avLst/>
          </a:prstGeom>
        </p:spPr>
      </p:pic>
      <p:pic>
        <p:nvPicPr>
          <p:cNvPr id="18" name="Picture 17">
            <a:extLst>
              <a:ext uri="{FF2B5EF4-FFF2-40B4-BE49-F238E27FC236}">
                <a16:creationId xmlns:a16="http://schemas.microsoft.com/office/drawing/2014/main" id="{1116685D-F106-AE40-BC34-B5F3ECFB7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7029" y="4019212"/>
            <a:ext cx="297043" cy="297043"/>
          </a:xfrm>
          <a:prstGeom prst="rect">
            <a:avLst/>
          </a:prstGeom>
        </p:spPr>
      </p:pic>
      <p:sp>
        <p:nvSpPr>
          <p:cNvPr id="19" name="TextBox 18">
            <a:extLst>
              <a:ext uri="{FF2B5EF4-FFF2-40B4-BE49-F238E27FC236}">
                <a16:creationId xmlns:a16="http://schemas.microsoft.com/office/drawing/2014/main" id="{826A248C-7548-F548-B509-93CE62555B01}"/>
              </a:ext>
            </a:extLst>
          </p:cNvPr>
          <p:cNvSpPr txBox="1"/>
          <p:nvPr/>
        </p:nvSpPr>
        <p:spPr>
          <a:xfrm>
            <a:off x="6070560" y="3388889"/>
            <a:ext cx="197842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mgrygles</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ED00A9A7-1109-5B4C-AC5A-393801E0454C}"/>
              </a:ext>
            </a:extLst>
          </p:cNvPr>
          <p:cNvSpPr txBox="1"/>
          <p:nvPr/>
        </p:nvSpPr>
        <p:spPr>
          <a:xfrm>
            <a:off x="5342522" y="4031754"/>
            <a:ext cx="1989840" cy="569002"/>
          </a:xfrm>
          <a:prstGeom prst="rect">
            <a:avLst/>
          </a:prstGeom>
          <a:noFill/>
        </p:spPr>
        <p:txBody>
          <a:bodyPr wrap="none" rtlCol="0" anchor="t">
            <a:spAutoFit/>
          </a:bodyPr>
          <a:lstStyle/>
          <a:p>
            <a:pPr>
              <a:lnSpc>
                <a:spcPts val="1600"/>
              </a:lnSpc>
              <a:spcAft>
                <a:spcPts val="600"/>
              </a:spcAft>
            </a:pPr>
            <a:r>
              <a:rPr lang="en-US" sz="1200" dirty="0"/>
              <a:t>https://github.com/mgrygles</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1" name="Picture 2" descr="IBM Developer">
            <a:extLst>
              <a:ext uri="{FF2B5EF4-FFF2-40B4-BE49-F238E27FC236}">
                <a16:creationId xmlns:a16="http://schemas.microsoft.com/office/drawing/2014/main" id="{95D8F7DD-BC57-0B45-AEF6-AA41005721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137861" y="2019064"/>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4884FC9-1A3C-C445-8B3B-162570E59048}"/>
              </a:ext>
            </a:extLst>
          </p:cNvPr>
          <p:cNvSpPr txBox="1"/>
          <p:nvPr/>
        </p:nvSpPr>
        <p:spPr>
          <a:xfrm>
            <a:off x="5457901" y="1832042"/>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8" name="Picture 2" descr="IBM Developer">
            <a:extLst>
              <a:ext uri="{FF2B5EF4-FFF2-40B4-BE49-F238E27FC236}">
                <a16:creationId xmlns:a16="http://schemas.microsoft.com/office/drawing/2014/main" id="{AB9242CC-D005-BC49-838E-C0BA1AE21A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946733" y="4577103"/>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ABD708A-14E5-2A42-A559-D2335895688E}"/>
              </a:ext>
            </a:extLst>
          </p:cNvPr>
          <p:cNvSpPr txBox="1"/>
          <p:nvPr/>
        </p:nvSpPr>
        <p:spPr>
          <a:xfrm>
            <a:off x="5266773" y="4380937"/>
            <a:ext cx="3834543" cy="772584"/>
          </a:xfrm>
          <a:prstGeom prst="rect">
            <a:avLst/>
          </a:prstGeom>
          <a:noFill/>
        </p:spPr>
        <p:txBody>
          <a:bodyPr wrap="square" rtlCol="0" anchor="t">
            <a:spAutoFit/>
          </a:bodyPr>
          <a:lstStyle/>
          <a:p>
            <a:pPr>
              <a:lnSpc>
                <a:spcPts val="1600"/>
              </a:lnSpc>
              <a:spcAft>
                <a:spcPts val="600"/>
              </a:spcAft>
            </a:pPr>
            <a:br>
              <a:rPr lang="en-US" sz="1200" dirty="0"/>
            </a:br>
            <a:r>
              <a:rPr lang="en-US" sz="1200" dirty="0"/>
              <a:t>https://developer.ibm.com/profiles/mary.grygleski</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05962CF6-8E4D-3C4D-B6FD-678363850457}"/>
              </a:ext>
            </a:extLst>
          </p:cNvPr>
          <p:cNvSpPr txBox="1"/>
          <p:nvPr/>
        </p:nvSpPr>
        <p:spPr>
          <a:xfrm>
            <a:off x="272955" y="2890704"/>
            <a:ext cx="4900354" cy="849528"/>
          </a:xfrm>
          <a:prstGeom prst="rect">
            <a:avLst/>
          </a:prstGeom>
          <a:noFill/>
        </p:spPr>
        <p:txBody>
          <a:bodyPr wrap="square" rtlCol="0" anchor="t">
            <a:spAutoFit/>
          </a:bodyPr>
          <a:lstStyle/>
          <a:p>
            <a:pPr>
              <a:lnSpc>
                <a:spcPts val="1600"/>
              </a:lnSpc>
              <a:spcAft>
                <a:spcPts val="600"/>
              </a:spcAft>
            </a:pPr>
            <a:r>
              <a:rPr lang="en-US" sz="1200" dirty="0">
                <a:latin typeface="IBM Plex Sans"/>
                <a:ea typeface="IBM Plex Sans" charset="0"/>
                <a:cs typeface="IBM Plex Sans" charset="0"/>
              </a:rPr>
              <a:t>Get this presentation slide deck at</a:t>
            </a:r>
          </a:p>
          <a:p>
            <a:pPr>
              <a:lnSpc>
                <a:spcPts val="1600"/>
              </a:lnSpc>
              <a:spcAft>
                <a:spcPts val="600"/>
              </a:spcAft>
            </a:pPr>
            <a:endParaRPr lang="en-US" sz="1200" dirty="0">
              <a:ea typeface="IBM Plex Sans" charset="0"/>
              <a:cs typeface="IBM Plex Sans" charset="0"/>
            </a:endParaRPr>
          </a:p>
          <a:p>
            <a:pPr>
              <a:lnSpc>
                <a:spcPts val="1600"/>
              </a:lnSpc>
              <a:spcAft>
                <a:spcPts val="600"/>
              </a:spcAft>
            </a:pPr>
            <a:r>
              <a:rPr lang="en-US" sz="1200" dirty="0">
                <a:ea typeface="IBM Plex Sans" charset="0"/>
                <a:cs typeface="IBM Plex Sans" charset="0"/>
                <a:hlinkClick r:id="rId6"/>
              </a:rPr>
              <a:t>https://</a:t>
            </a:r>
            <a:r>
              <a:rPr lang="en-US" sz="1200" dirty="0" err="1">
                <a:ea typeface="IBM Plex Sans" charset="0"/>
                <a:cs typeface="IBM Plex Sans" charset="0"/>
                <a:hlinkClick r:id="rId6"/>
              </a:rPr>
              <a:t>github.com</a:t>
            </a:r>
            <a:r>
              <a:rPr lang="en-US" sz="1200" dirty="0">
                <a:ea typeface="IBM Plex Sans" charset="0"/>
                <a:cs typeface="IBM Plex Sans" charset="0"/>
                <a:hlinkClick r:id="rId6"/>
              </a:rPr>
              <a:t>/Grant-Steinfeld/actors-akka-2019</a:t>
            </a:r>
            <a:endParaRPr lang="en-US" sz="3200" dirty="0">
              <a:latin typeface="IBM Plex Sans"/>
              <a:ea typeface="IBM Plex Sans" charset="0"/>
              <a:cs typeface="IBM Plex Sans" charset="0"/>
            </a:endParaRPr>
          </a:p>
        </p:txBody>
      </p:sp>
      <p:pic>
        <p:nvPicPr>
          <p:cNvPr id="30" name="Picture 29">
            <a:extLst>
              <a:ext uri="{FF2B5EF4-FFF2-40B4-BE49-F238E27FC236}">
                <a16:creationId xmlns:a16="http://schemas.microsoft.com/office/drawing/2014/main" id="{901A0CF5-D44C-954D-BCFD-C52F6BA624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2105" y="422890"/>
            <a:ext cx="567399" cy="567399"/>
          </a:xfrm>
          <a:prstGeom prst="rect">
            <a:avLst/>
          </a:prstGeom>
        </p:spPr>
      </p:pic>
      <p:sp>
        <p:nvSpPr>
          <p:cNvPr id="9" name="Slide Number Placeholder 8">
            <a:extLst>
              <a:ext uri="{FF2B5EF4-FFF2-40B4-BE49-F238E27FC236}">
                <a16:creationId xmlns:a16="http://schemas.microsoft.com/office/drawing/2014/main" id="{471D6A62-CF99-DB48-AEDD-FF0BDB2E8551}"/>
              </a:ext>
            </a:extLst>
          </p:cNvPr>
          <p:cNvSpPr>
            <a:spLocks noGrp="1"/>
          </p:cNvSpPr>
          <p:nvPr>
            <p:ph type="sldNum" sz="quarter" idx="11"/>
          </p:nvPr>
        </p:nvSpPr>
        <p:spPr/>
        <p:txBody>
          <a:bodyPr/>
          <a:lstStyle/>
          <a:p>
            <a:fld id="{59395FB3-9C97-154F-86B2-7E381B951268}" type="slidenum">
              <a:rPr lang="en-US" smtClean="0"/>
              <a:pPr/>
              <a:t>63</a:t>
            </a:fld>
            <a:endParaRPr lang="en-US" dirty="0"/>
          </a:p>
        </p:txBody>
      </p:sp>
    </p:spTree>
    <p:extLst>
      <p:ext uri="{BB962C8B-B14F-4D97-AF65-F5344CB8AC3E}">
        <p14:creationId xmlns:p14="http://schemas.microsoft.com/office/powerpoint/2010/main" val="34105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2255746" cy="271164"/>
          </a:xfrm>
          <a:prstGeom prst="rect">
            <a:avLst/>
          </a:prstGeom>
          <a:noFill/>
        </p:spPr>
        <p:txBody>
          <a:bodyPr wrap="none" rtlCol="0">
            <a:spAutoFit/>
          </a:bodyPr>
          <a:lstStyle/>
          <a:p>
            <a:pPr>
              <a:lnSpc>
                <a:spcPts val="1600"/>
              </a:lnSpc>
              <a:spcAft>
                <a:spcPts val="600"/>
              </a:spcAft>
            </a:pP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baseline="-250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baseline="-250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
        <p:nvSpPr>
          <p:cNvPr id="5" name="Slide Number Placeholder 4">
            <a:extLst>
              <a:ext uri="{FF2B5EF4-FFF2-40B4-BE49-F238E27FC236}">
                <a16:creationId xmlns:a16="http://schemas.microsoft.com/office/drawing/2014/main" id="{5B61E356-261F-8741-B2FC-6359AA3A7FB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18652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36386"/>
            <a:ext cx="8915334" cy="218201"/>
          </a:xfrm>
          <a:noFill/>
        </p:spPr>
        <p:txBody>
          <a:bodyPr/>
          <a:lstStyle/>
          <a:p>
            <a:r>
              <a:rPr lang="en-US"/>
              <a:t>IBM Developer :: REACTIVE ARCHITECTURES &amp; FUNCTIONAL REACTIVE PROGRAMMING</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
        <p:nvSpPr>
          <p:cNvPr id="3" name="Slide Number Placeholder 2">
            <a:extLst>
              <a:ext uri="{FF2B5EF4-FFF2-40B4-BE49-F238E27FC236}">
                <a16:creationId xmlns:a16="http://schemas.microsoft.com/office/drawing/2014/main" id="{DB0650A8-DED2-854C-8075-900FE0296938}"/>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Tree>
    <p:extLst>
      <p:ext uri="{BB962C8B-B14F-4D97-AF65-F5344CB8AC3E}">
        <p14:creationId xmlns:p14="http://schemas.microsoft.com/office/powerpoint/2010/main" val="310107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Let It Crash</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17782</TotalTime>
  <Words>3497</Words>
  <Application>Microsoft Macintosh PowerPoint</Application>
  <PresentationFormat>On-screen Show (16:9)</PresentationFormat>
  <Paragraphs>689</Paragraphs>
  <Slides>63</Slides>
  <Notes>46</Notes>
  <HiddenSlides>9</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63</vt:i4>
      </vt:variant>
    </vt:vector>
  </HeadingPairs>
  <TitlesOfParts>
    <vt:vector size="80" baseType="lpstr">
      <vt:lpstr>.AppleSystemUIFont</vt:lpstr>
      <vt:lpstr>Arial</vt:lpstr>
      <vt:lpstr>Arial Black</vt:lpstr>
      <vt:lpstr>Calibri</vt:lpstr>
      <vt:lpstr>Droid Sans Mono for Powerline</vt:lpstr>
      <vt:lpstr>HelvNeue Light for IBM</vt:lpstr>
      <vt:lpstr>IBM Plex Mono Light</vt:lpstr>
      <vt:lpstr>IBM Plex Sans</vt:lpstr>
      <vt:lpstr>IBM Plex Sans Bold</vt:lpstr>
      <vt:lpstr>IBM Plex Sans Light</vt:lpstr>
      <vt:lpstr>Inconsolata for Powerline Mediu</vt:lpstr>
      <vt:lpstr>Wingdings</vt:lpstr>
      <vt:lpstr>IBM Developer 2018 white background</vt:lpstr>
      <vt:lpstr>IBM Developer 2018 cool gray background</vt:lpstr>
      <vt:lpstr>IBM Developer 2018 blue background</vt:lpstr>
      <vt:lpstr>IBM Developer 2018 black background</vt:lpstr>
      <vt:lpstr>blk_background_2017</vt:lpstr>
      <vt:lpstr>Actors and Akka   Slides :: 2019   Mary Grygleski Twitter: @mgrygles IBM Developer Advocate Java &amp; Reactive  Grant Steinfeld  Twitter: @gsteinfeld IBM Developer Advocate JVM &amp; Blockchain  </vt:lpstr>
      <vt:lpstr>  Smart Farming - Data Streaming Processing Hypothetically  an IoT sensor metric real-time aggregator ~ 10 Million sensors – gps/temp/soil moisture ~ Million messages/minute ~ 99.999% reliability - Fast remote analysis and response pipeline    </vt:lpstr>
      <vt:lpstr>PowerPoint Presentation</vt:lpstr>
      <vt:lpstr>Challenges for the modern technologist  ( &amp; MOORES LAW AND AMDAL RULES )</vt:lpstr>
      <vt:lpstr>    </vt:lpstr>
      <vt:lpstr>Reactive Systems</vt:lpstr>
      <vt:lpstr>What is Reactive?</vt:lpstr>
      <vt:lpstr>PowerPoint Presentation</vt:lpstr>
      <vt:lpstr>Let It Crash</vt:lpstr>
      <vt:lpstr>Reactive Specification</vt:lpstr>
      <vt:lpstr>Reactive Alternatives</vt:lpstr>
      <vt:lpstr>IBM Reactive options</vt:lpstr>
      <vt:lpstr>Actors</vt:lpstr>
      <vt:lpstr>What is an actor? – Carl Hewitt 1977  </vt:lpstr>
      <vt:lpstr>PowerPoint Presentation</vt:lpstr>
      <vt:lpstr>OBJECT ORIENTED</vt:lpstr>
      <vt:lpstr>Actor System / Ecosystem</vt:lpstr>
      <vt:lpstr>In response to a message that it receives, an Actor can:   </vt:lpstr>
      <vt:lpstr>Actor Resilience or Fault tolerance?   Actors who spawn children can Supervise their child Actors</vt:lpstr>
      <vt:lpstr>PowerPoint Presentation</vt:lpstr>
      <vt:lpstr>Advantages of Supervision  Business Logic Separated from Exception/Error Handline logic  </vt:lpstr>
      <vt:lpstr>Actor based frameworks</vt:lpstr>
      <vt:lpstr>Akka</vt:lpstr>
      <vt:lpstr>PowerPoint Presentation</vt:lpstr>
      <vt:lpstr>Akka – distributed Actor System (2-n)  </vt:lpstr>
      <vt:lpstr>Akka – Messaging Protocols</vt:lpstr>
      <vt:lpstr>PowerPoint Presentation</vt:lpstr>
      <vt:lpstr>Demo simple hello world Greeter </vt:lpstr>
      <vt:lpstr>Akka Actor – Message types</vt:lpstr>
      <vt:lpstr>Akka Actors – 4 Routing Strategies</vt:lpstr>
      <vt:lpstr>Akka Cluster - Distributed Publish/Subscribe </vt:lpstr>
      <vt:lpstr>Remoting</vt:lpstr>
      <vt:lpstr>Akka Actor Cluster</vt:lpstr>
      <vt:lpstr>Actor Lifecycle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Akka – Ecosystem Tools</vt:lpstr>
      <vt:lpstr>Partitioning by Sharding</vt:lpstr>
      <vt:lpstr>SHARED DATA</vt:lpstr>
      <vt:lpstr>Akka Entity Distributed sharding</vt:lpstr>
      <vt:lpstr>KAFKA - publishing </vt:lpstr>
      <vt:lpstr>Event sourcing and CQRS</vt:lpstr>
      <vt:lpstr>Akka – Design Patterns</vt:lpstr>
      <vt:lpstr> </vt:lpstr>
      <vt:lpstr>Crop circle chrome demo https://bit.ly/ 2lSrLza  </vt:lpstr>
      <vt:lpstr>Demo – Actor types in an Actor Ecosystem  </vt:lpstr>
      <vt:lpstr>Cluster entity actors</vt:lpstr>
      <vt:lpstr>Demo – d3 visualization</vt:lpstr>
      <vt:lpstr>Dev =&gt; Deployment `options`   </vt:lpstr>
      <vt:lpstr> </vt:lpstr>
      <vt:lpstr>PowerPoint Presentation</vt:lpstr>
      <vt:lpstr>Resources full demo code in this presentation https://github.ibm.com/mary-grygleski/vtcc_akka_helloworld - Mary Grygleski https://github.com/mckeeh3/akka-java-cluster-kubernetes - Hugh McKee  Reactive Architecture and programming https://developer.ibm.com/technologies/reactive-systems/ https://www.reactivemanifesto.org/  Actor Model of Computation - Scalable Robust Information Systems Carl Hewitt https://arxiv.org/ftp/arxiv/papers/1008/1008.1459.pdf  Akka Actors https://doc.akka.io/docs/akka/current/actors.html  How Akka Works: 'At Most Once' Message Delivery – Hugh McKee https://www.lightbend.com/blog/how-akka-works-at-most-once-message-delivery     </vt:lpstr>
      <vt:lpstr>Resources  Reactive Microsystems - The Evolution Of Microservices At Scale: Free O'Reilly Report By Jonas Bonér https://www.lightbend.com/blog/reactive-microsystems-the-evolution-of-microservices-at-scale-free-oreilly-report-by-jonas-boner  Akka Cookbook by Piyush Mishra, Héctor Veiga Ortiz https://www.oreilly.com/library/view/akka-cookbook/9781785288180/  CQRS/EVENT SOURCING https://martinfowler.com/bliki/CQRS.html - Martin Fowler  https://cqrs.files.wordpress.com/2010/11/cqrs_documents.pdf - Greg Young  Supervision Principles in Erlang http://erlang.org/documentation/doc-4.9.1/doc/design_principles/sup_princ.html  appsody https://appsody.dev/  Customizing Appsody stacks: An Introduction – stacks include Eclipse Vert.x - IBM - Yan Koffman  https://developer.ibm.com/articles/customizing-appsody  Spring Web Reactive support in Spring Framework (v5) https://docs.spring.io/spring-framework/docs/5.0.0.M1/spring-framework-reference/html/web-reactive.html       </vt:lpstr>
      <vt:lpstr>Resources   IBM OpenShift https://www.ibm.com/cloud/openshift  RedHat - CodeReady Containers https://developers.redhat.com/products/codeready-containers  Minishift https://www.okd.io/minishift/  Docker Altenatives  Docker vs Singularity vs Shifter https://tin6150.github.io/psg/blogger_container_hpc.html  Podman https://podman.io  Singularity https://sylabs.io/     </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Grant Steinfeld</cp:lastModifiedBy>
  <cp:revision>476</cp:revision>
  <cp:lastPrinted>2018-10-12T15:17:01Z</cp:lastPrinted>
  <dcterms:created xsi:type="dcterms:W3CDTF">2019-04-15T17:15:26Z</dcterms:created>
  <dcterms:modified xsi:type="dcterms:W3CDTF">2019-12-08T22:02:47Z</dcterms:modified>
</cp:coreProperties>
</file>